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</p:sldMasterIdLst>
  <p:notesMasterIdLst>
    <p:notesMasterId r:id="rId39"/>
  </p:notesMasterIdLst>
  <p:sldIdLst>
    <p:sldId id="257" r:id="rId4"/>
    <p:sldId id="540" r:id="rId5"/>
    <p:sldId id="542" r:id="rId6"/>
    <p:sldId id="522" r:id="rId7"/>
    <p:sldId id="303" r:id="rId8"/>
    <p:sldId id="310" r:id="rId9"/>
    <p:sldId id="305" r:id="rId10"/>
    <p:sldId id="545" r:id="rId11"/>
    <p:sldId id="258" r:id="rId12"/>
    <p:sldId id="259" r:id="rId13"/>
    <p:sldId id="260" r:id="rId14"/>
    <p:sldId id="262" r:id="rId15"/>
    <p:sldId id="543" r:id="rId16"/>
    <p:sldId id="544" r:id="rId17"/>
    <p:sldId id="546" r:id="rId18"/>
    <p:sldId id="557" r:id="rId19"/>
    <p:sldId id="547" r:id="rId20"/>
    <p:sldId id="514" r:id="rId21"/>
    <p:sldId id="513" r:id="rId22"/>
    <p:sldId id="516" r:id="rId23"/>
    <p:sldId id="517" r:id="rId24"/>
    <p:sldId id="518" r:id="rId25"/>
    <p:sldId id="520" r:id="rId26"/>
    <p:sldId id="548" r:id="rId27"/>
    <p:sldId id="549" r:id="rId28"/>
    <p:sldId id="550" r:id="rId29"/>
    <p:sldId id="551" r:id="rId30"/>
    <p:sldId id="553" r:id="rId31"/>
    <p:sldId id="552" r:id="rId32"/>
    <p:sldId id="554" r:id="rId33"/>
    <p:sldId id="555" r:id="rId34"/>
    <p:sldId id="556" r:id="rId35"/>
    <p:sldId id="558" r:id="rId36"/>
    <p:sldId id="541" r:id="rId37"/>
    <p:sldId id="509" r:id="rId3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9075" autoAdjust="0"/>
  </p:normalViewPr>
  <p:slideViewPr>
    <p:cSldViewPr snapToGrid="0">
      <p:cViewPr varScale="1">
        <p:scale>
          <a:sx n="47" d="100"/>
          <a:sy n="47" d="100"/>
        </p:scale>
        <p:origin x="1420" y="264"/>
      </p:cViewPr>
      <p:guideLst/>
    </p:cSldViewPr>
  </p:slideViewPr>
  <p:outlineViewPr>
    <p:cViewPr>
      <p:scale>
        <a:sx n="33" d="100"/>
        <a:sy n="33" d="100"/>
      </p:scale>
      <p:origin x="0" y="-6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33DF-F156-4772-8D9C-CD5BCBAE4EC6}" type="datetimeFigureOut">
              <a:rPr lang="et-EE" smtClean="0"/>
              <a:t>23.10.2025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426A-DB55-4719-A3DB-6A40C4588A7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673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580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t-EE"/>
              <a:t>Lisaks: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t-EE"/>
              <a:t>Abimaterjal lähedastele ja nende toetajatele „Kui sinu lähedane on võtnud endalt elu“</a:t>
            </a:r>
            <a:endParaRPr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Stigma ehk häbimärgistatus</a:t>
            </a:r>
          </a:p>
          <a:p>
            <a:r>
              <a:rPr lang="et-EE" dirty="0"/>
              <a:t>Varjamine – sellest ei räägita</a:t>
            </a:r>
          </a:p>
          <a:p>
            <a:r>
              <a:rPr lang="et-EE" dirty="0"/>
              <a:t>Keerukad ja vastakad tunded</a:t>
            </a:r>
          </a:p>
          <a:p>
            <a:r>
              <a:rPr lang="et-EE" dirty="0"/>
              <a:t>Leinaga seotud müüdid ja faktid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513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Tugigruppide mudeli toimimise loogika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261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B596-4CCF-2103-E4D4-B3E97A58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71C6123-B2ED-5686-EE26-51E3A3103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AD3B3F55-A50D-6B52-0017-4D84AD3E0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Tugigruppide mudeli toimimise loogika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DA0D523-3887-FD0F-20F9-71FBA5A7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1592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Katarsis</a:t>
            </a:r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(kreeka keeles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κάθαρσις </a:t>
            </a:r>
            <a:r>
              <a:rPr lang="et-E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katharsis</a:t>
            </a:r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'puhastumine') on emotsioonide puhastumine ja emotsionaalsete pingete maandamine kunsti abil või hinge puhastumine ja </a:t>
            </a:r>
            <a:r>
              <a:rPr lang="et-E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uuendumine</a:t>
            </a:r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elamuste mõjul.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237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Peaceful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567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DF4A-1AB4-47D1-8E55-535F0186C8B8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408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DD5B-FD80-EADB-51B2-816EE061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9D0CE9DC-1041-E73D-C43F-1468BDFA6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78A7894-AFCA-1FF0-9475-75B09CC07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96902C2-29C6-9B68-B4E1-D97085FD2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427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426A-DB55-4719-A3DB-6A40C4588A74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122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3c35377f0b_2_4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endParaRPr/>
          </a:p>
        </p:txBody>
      </p:sp>
      <p:sp>
        <p:nvSpPr>
          <p:cNvPr id="881" name="Google Shape;881;g33c35377f0b_2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3c35377f0b_2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endParaRPr/>
          </a:p>
        </p:txBody>
      </p:sp>
      <p:sp>
        <p:nvSpPr>
          <p:cNvPr id="892" name="Google Shape;892;g33c35377f0b_2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1FAB3-3EE0-D287-73EF-185B09A7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7295FAB6-A76D-0AFB-31E1-939A45447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B93EC11F-6349-ACB4-83F4-9DABFD349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A698B4D-DAAF-E548-3735-B7357F711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F426A-DB55-4719-A3DB-6A40C4588A74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31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EDEB-DE53-432C-B8C2-872C1B3167B5}" type="datetime1">
              <a:rPr lang="et-EE" smtClean="0"/>
              <a:t>23.10.2025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827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72D6-496B-41B0-BD06-29DB7E800310}" type="datetime1">
              <a:rPr lang="et-EE" smtClean="0"/>
              <a:t>23.10.2025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907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DBE8-CF62-4717-8159-FF701858BB2A}" type="datetime1">
              <a:rPr lang="et-EE" smtClean="0"/>
              <a:t>23.10.2025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92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7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7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7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8"/>
          <p:cNvSpPr txBox="1">
            <a:spLocks noGrp="1"/>
          </p:cNvSpPr>
          <p:nvPr>
            <p:ph type="title"/>
          </p:nvPr>
        </p:nvSpPr>
        <p:spPr>
          <a:xfrm>
            <a:off x="838198" y="365124"/>
            <a:ext cx="10515600" cy="13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8"/>
          <p:cNvSpPr txBox="1">
            <a:spLocks noGrp="1"/>
          </p:cNvSpPr>
          <p:nvPr>
            <p:ph type="body" idx="1"/>
          </p:nvPr>
        </p:nvSpPr>
        <p:spPr>
          <a:xfrm>
            <a:off x="838198" y="1825627"/>
            <a:ext cx="5181598" cy="4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8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598" cy="4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8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8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8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9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9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9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9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8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0"/>
          <p:cNvSpPr txBox="1">
            <a:spLocks noGrp="1"/>
          </p:cNvSpPr>
          <p:nvPr>
            <p:ph type="title"/>
          </p:nvPr>
        </p:nvSpPr>
        <p:spPr>
          <a:xfrm>
            <a:off x="838198" y="365124"/>
            <a:ext cx="10515600" cy="13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0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0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0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0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1"/>
          <p:cNvSpPr txBox="1">
            <a:spLocks noGrp="1"/>
          </p:cNvSpPr>
          <p:nvPr>
            <p:ph type="title"/>
          </p:nvPr>
        </p:nvSpPr>
        <p:spPr>
          <a:xfrm>
            <a:off x="1523998" y="1122362"/>
            <a:ext cx="9144000" cy="238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1"/>
          <p:cNvSpPr txBox="1">
            <a:spLocks noGrp="1"/>
          </p:cNvSpPr>
          <p:nvPr>
            <p:ph type="subTitle" idx="1"/>
          </p:nvPr>
        </p:nvSpPr>
        <p:spPr>
          <a:xfrm>
            <a:off x="1523998" y="360203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None/>
              <a:defRPr sz="2400"/>
            </a:lvl1pPr>
            <a:lvl2pPr lvl="1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1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1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1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4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2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2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49" cy="381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None/>
              <a:defRPr sz="1600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2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2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2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0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6"/>
          <p:cNvSpPr txBox="1">
            <a:spLocks noGrp="1"/>
          </p:cNvSpPr>
          <p:nvPr>
            <p:ph type="title"/>
          </p:nvPr>
        </p:nvSpPr>
        <p:spPr>
          <a:xfrm>
            <a:off x="839790" y="365124"/>
            <a:ext cx="10515600" cy="13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6"/>
          <p:cNvSpPr txBox="1">
            <a:spLocks noGrp="1"/>
          </p:cNvSpPr>
          <p:nvPr>
            <p:ph type="body" idx="1"/>
          </p:nvPr>
        </p:nvSpPr>
        <p:spPr>
          <a:xfrm>
            <a:off x="839790" y="1681161"/>
            <a:ext cx="5157751" cy="8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None/>
              <a:defRPr sz="2400" b="1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6"/>
          <p:cNvSpPr txBox="1">
            <a:spLocks noGrp="1"/>
          </p:cNvSpPr>
          <p:nvPr>
            <p:ph type="body" idx="2"/>
          </p:nvPr>
        </p:nvSpPr>
        <p:spPr>
          <a:xfrm>
            <a:off x="839790" y="2505077"/>
            <a:ext cx="5157751" cy="36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6"/>
          <p:cNvSpPr txBox="1">
            <a:spLocks noGrp="1"/>
          </p:cNvSpPr>
          <p:nvPr>
            <p:ph type="body" idx="3"/>
          </p:nvPr>
        </p:nvSpPr>
        <p:spPr>
          <a:xfrm>
            <a:off x="6172200" y="1681161"/>
            <a:ext cx="5183249" cy="8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None/>
              <a:defRPr sz="2400" b="1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6"/>
          <p:cNvSpPr txBox="1">
            <a:spLocks noGrp="1"/>
          </p:cNvSpPr>
          <p:nvPr>
            <p:ph type="body" idx="4"/>
          </p:nvPr>
        </p:nvSpPr>
        <p:spPr>
          <a:xfrm>
            <a:off x="6172200" y="2505077"/>
            <a:ext cx="5183249" cy="36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6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6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6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40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4"/>
          <p:cNvSpPr txBox="1">
            <a:spLocks noGrp="1"/>
          </p:cNvSpPr>
          <p:nvPr>
            <p:ph type="body" idx="1"/>
          </p:nvPr>
        </p:nvSpPr>
        <p:spPr>
          <a:xfrm>
            <a:off x="600669" y="5929930"/>
            <a:ext cx="10985551" cy="31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1800" b="1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4"/>
          <p:cNvSpPr txBox="1">
            <a:spLocks noGrp="1"/>
          </p:cNvSpPr>
          <p:nvPr>
            <p:ph type="ctrTitle"/>
          </p:nvPr>
        </p:nvSpPr>
        <p:spPr>
          <a:xfrm>
            <a:off x="603248" y="1287498"/>
            <a:ext cx="10985551" cy="232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Calibri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4"/>
          <p:cNvSpPr txBox="1">
            <a:spLocks noGrp="1"/>
          </p:cNvSpPr>
          <p:nvPr>
            <p:ph type="body" idx="2"/>
          </p:nvPr>
        </p:nvSpPr>
        <p:spPr>
          <a:xfrm>
            <a:off x="600669" y="3611597"/>
            <a:ext cx="10985551" cy="95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750" b="1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4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2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AC6-7F68-4C46-AB93-EFA3E76DAADE}" type="datetime1">
              <a:rPr lang="et-EE" smtClean="0"/>
              <a:t>23.10.2025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8630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5"/>
          <p:cNvSpPr txBox="1">
            <a:spLocks noGrp="1"/>
          </p:cNvSpPr>
          <p:nvPr>
            <p:ph type="title"/>
          </p:nvPr>
        </p:nvSpPr>
        <p:spPr>
          <a:xfrm>
            <a:off x="831848" y="1709741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5"/>
          <p:cNvSpPr txBox="1">
            <a:spLocks noGrp="1"/>
          </p:cNvSpPr>
          <p:nvPr>
            <p:ph type="body" idx="1"/>
          </p:nvPr>
        </p:nvSpPr>
        <p:spPr>
          <a:xfrm>
            <a:off x="831848" y="4589465"/>
            <a:ext cx="10515600" cy="15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None/>
              <a:defRPr sz="2400">
                <a:solidFill>
                  <a:srgbClr val="888888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5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5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5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8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6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6"/>
          <p:cNvSpPr txBox="1">
            <a:spLocks noGrp="1"/>
          </p:cNvSpPr>
          <p:nvPr>
            <p:ph type="body" idx="1"/>
          </p:nvPr>
        </p:nvSpPr>
        <p:spPr>
          <a:xfrm>
            <a:off x="5183190" y="987424"/>
            <a:ext cx="6172200" cy="487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400"/>
              <a:buChar char="•"/>
              <a:defRPr sz="3200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6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49" cy="381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None/>
              <a:defRPr sz="1600"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6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6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6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3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7"/>
          <p:cNvSpPr txBox="1">
            <a:spLocks noGrp="1"/>
          </p:cNvSpPr>
          <p:nvPr>
            <p:ph type="title"/>
          </p:nvPr>
        </p:nvSpPr>
        <p:spPr>
          <a:xfrm>
            <a:off x="838198" y="365124"/>
            <a:ext cx="10515600" cy="13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7"/>
          <p:cNvSpPr txBox="1">
            <a:spLocks noGrp="1"/>
          </p:cNvSpPr>
          <p:nvPr>
            <p:ph type="body" idx="1"/>
          </p:nvPr>
        </p:nvSpPr>
        <p:spPr>
          <a:xfrm rot="5400013">
            <a:off x="3920323" y="-1256498"/>
            <a:ext cx="4351351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7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7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7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89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8"/>
          <p:cNvSpPr txBox="1">
            <a:spLocks noGrp="1"/>
          </p:cNvSpPr>
          <p:nvPr>
            <p:ph type="title"/>
          </p:nvPr>
        </p:nvSpPr>
        <p:spPr>
          <a:xfrm rot="5400013">
            <a:off x="7133399" y="1956624"/>
            <a:ext cx="581189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8"/>
          <p:cNvSpPr txBox="1">
            <a:spLocks noGrp="1"/>
          </p:cNvSpPr>
          <p:nvPr>
            <p:ph type="body" idx="1"/>
          </p:nvPr>
        </p:nvSpPr>
        <p:spPr>
          <a:xfrm rot="5400013">
            <a:off x="1799400" y="-596077"/>
            <a:ext cx="5811899" cy="773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8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8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8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9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8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8200" y="1084082"/>
            <a:ext cx="10515600" cy="5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639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Tartus, 16.04.2015</a:t>
            </a:r>
            <a:endParaRPr/>
          </a:p>
        </p:txBody>
      </p:sp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48" y="6040334"/>
            <a:ext cx="1141620" cy="79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6987" y="5870094"/>
            <a:ext cx="2569165" cy="98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26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1"/>
          </p:nvPr>
        </p:nvSpPr>
        <p:spPr>
          <a:xfrm>
            <a:off x="839788" y="1332469"/>
            <a:ext cx="5157787" cy="117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3"/>
          </p:nvPr>
        </p:nvSpPr>
        <p:spPr>
          <a:xfrm>
            <a:off x="6172200" y="1332469"/>
            <a:ext cx="5183188" cy="117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cxnSp>
        <p:nvCxnSpPr>
          <p:cNvPr id="39" name="Google Shape;39;p28"/>
          <p:cNvCxnSpPr/>
          <p:nvPr/>
        </p:nvCxnSpPr>
        <p:spPr>
          <a:xfrm>
            <a:off x="0" y="1343818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54663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cxnSp>
        <p:nvCxnSpPr>
          <p:cNvPr id="45" name="Google Shape;45;p29"/>
          <p:cNvCxnSpPr/>
          <p:nvPr/>
        </p:nvCxnSpPr>
        <p:spPr>
          <a:xfrm>
            <a:off x="0" y="1343818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89364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976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9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D25-509E-48EB-8840-66A6467FEC21}" type="datetime1">
              <a:rPr lang="et-EE" smtClean="0"/>
              <a:t>23.10.2025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149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cxnSp>
        <p:nvCxnSpPr>
          <p:cNvPr id="63" name="Google Shape;63;p32"/>
          <p:cNvCxnSpPr/>
          <p:nvPr/>
        </p:nvCxnSpPr>
        <p:spPr>
          <a:xfrm>
            <a:off x="0" y="1343818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54059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12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4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3679428" y="-1497410"/>
            <a:ext cx="483314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00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25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84082"/>
            <a:ext cx="5181600" cy="509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082"/>
            <a:ext cx="5181600" cy="5092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CFA6-0A8D-4BA6-B927-7312E678FADD}" type="datetime1">
              <a:rPr lang="et-EE" smtClean="0"/>
              <a:t>23.10.2025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01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1335-381E-41F1-95D7-AC5337D45509}" type="datetime1">
              <a:rPr lang="et-EE" smtClean="0"/>
              <a:t>23.10.2025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086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0888-7E55-496D-BEAC-F158D347B983}" type="datetime1">
              <a:rPr lang="et-EE" smtClean="0"/>
              <a:t>23.10.2025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98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E5AC-F7A1-4365-BFEE-6446FDA803B6}" type="datetime1">
              <a:rPr lang="et-EE" smtClean="0"/>
              <a:t>23.10.2025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376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7E95-8F19-4646-BE51-DE48EC3B4CCC}" type="datetime1">
              <a:rPr lang="et-EE" smtClean="0"/>
              <a:t>23.10.2025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543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8B7-E3AD-4CEE-BFDC-2A35B87CCBD7}" type="datetime1">
              <a:rPr lang="et-EE" smtClean="0"/>
              <a:t>23.10.2025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324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84082"/>
            <a:ext cx="10515600" cy="50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5CF-8C9C-44AD-B3B0-D57D3174B9DD}" type="datetime1">
              <a:rPr lang="et-EE" smtClean="0"/>
              <a:t>23.10.2025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DE48-E9F8-4896-B30C-4E9C660D5C13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30" y="5553553"/>
            <a:ext cx="3392370" cy="1304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9A330-0B78-A1B7-04EF-ED5BB01900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3" y="5745250"/>
            <a:ext cx="1411171" cy="987819"/>
          </a:xfrm>
          <a:prstGeom prst="rect">
            <a:avLst/>
          </a:prstGeom>
        </p:spPr>
      </p:pic>
      <p:pic>
        <p:nvPicPr>
          <p:cNvPr id="11" name="Google Shape;1494;p26">
            <a:extLst>
              <a:ext uri="{FF2B5EF4-FFF2-40B4-BE49-F238E27FC236}">
                <a16:creationId xmlns:a16="http://schemas.microsoft.com/office/drawing/2014/main" id="{605FE9A3-28C0-8DB7-60F6-1274159A3A18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3104642" y="5745250"/>
            <a:ext cx="1965302" cy="11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95;p26">
            <a:extLst>
              <a:ext uri="{FF2B5EF4-FFF2-40B4-BE49-F238E27FC236}">
                <a16:creationId xmlns:a16="http://schemas.microsoft.com/office/drawing/2014/main" id="{B21E8443-5293-94FB-F46E-69DCAFCA6AE9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1726884" y="5926321"/>
            <a:ext cx="1767707" cy="59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lt 8" descr="Pilt, millel on kujutatud tekst, Font, logo, disain&#10;&#10;Tehisintellekti genereeritud sisu ei pruugi olla õige.">
            <a:extLst>
              <a:ext uri="{FF2B5EF4-FFF2-40B4-BE49-F238E27FC236}">
                <a16:creationId xmlns:a16="http://schemas.microsoft.com/office/drawing/2014/main" id="{278697E8-F6B4-365E-8306-47CB0802124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11" y="5600891"/>
            <a:ext cx="288036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5"/>
          <p:cNvSpPr txBox="1">
            <a:spLocks noGrp="1"/>
          </p:cNvSpPr>
          <p:nvPr>
            <p:ph type="title"/>
          </p:nvPr>
        </p:nvSpPr>
        <p:spPr>
          <a:xfrm>
            <a:off x="838198" y="365124"/>
            <a:ext cx="10515600" cy="13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5"/>
          <p:cNvSpPr txBox="1">
            <a:spLocks noGrp="1"/>
          </p:cNvSpPr>
          <p:nvPr>
            <p:ph type="body" idx="1"/>
          </p:nvPr>
        </p:nvSpPr>
        <p:spPr>
          <a:xfrm>
            <a:off x="838198" y="1825627"/>
            <a:ext cx="10515600" cy="4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5"/>
          <p:cNvSpPr txBox="1">
            <a:spLocks noGrp="1"/>
          </p:cNvSpPr>
          <p:nvPr>
            <p:ph type="dt" idx="10"/>
          </p:nvPr>
        </p:nvSpPr>
        <p:spPr>
          <a:xfrm>
            <a:off x="8381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5"/>
          <p:cNvSpPr txBox="1">
            <a:spLocks noGrp="1"/>
          </p:cNvSpPr>
          <p:nvPr>
            <p:ph type="ftr" idx="11"/>
          </p:nvPr>
        </p:nvSpPr>
        <p:spPr>
          <a:xfrm>
            <a:off x="4038598" y="6356351"/>
            <a:ext cx="41148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5"/>
          <p:cNvSpPr txBox="1">
            <a:spLocks noGrp="1"/>
          </p:cNvSpPr>
          <p:nvPr>
            <p:ph type="sldNum" idx="12"/>
          </p:nvPr>
        </p:nvSpPr>
        <p:spPr>
          <a:xfrm>
            <a:off x="8610598" y="6356351"/>
            <a:ext cx="2743200" cy="3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6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343818"/>
            <a:ext cx="10515600" cy="483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443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eaXnDqU75U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visekliinik.ee/" TargetMode="External"/><Relationship Id="rId3" Type="http://schemas.openxmlformats.org/officeDocument/2006/relationships/hyperlink" Target="mailto:sisask.merike@gmail.com" TargetMode="External"/><Relationship Id="rId7" Type="http://schemas.openxmlformats.org/officeDocument/2006/relationships/hyperlink" Target="http://www.suicidology.e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imareng.ee/" TargetMode="External"/><Relationship Id="rId5" Type="http://schemas.openxmlformats.org/officeDocument/2006/relationships/hyperlink" Target="https://estwell.ut.ee/" TargetMode="External"/><Relationship Id="rId4" Type="http://schemas.openxmlformats.org/officeDocument/2006/relationships/hyperlink" Target="http://www.tlu.e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6834AA67-2636-5A2E-A04D-C8423D69E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3" y="455862"/>
            <a:ext cx="10367554" cy="406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ealkiri 9">
            <a:extLst>
              <a:ext uri="{FF2B5EF4-FFF2-40B4-BE49-F238E27FC236}">
                <a16:creationId xmlns:a16="http://schemas.microsoft.com/office/drawing/2014/main" id="{4BFA8206-8222-4D9D-CE18-F6868BAF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71" y="4711161"/>
            <a:ext cx="10243457" cy="961402"/>
          </a:xfrm>
        </p:spPr>
        <p:txBody>
          <a:bodyPr/>
          <a:lstStyle/>
          <a:p>
            <a:r>
              <a:rPr lang="et-EE" dirty="0"/>
              <a:t>2. koolituspäev 24.10.2025 (10:00-17:30)</a:t>
            </a:r>
          </a:p>
        </p:txBody>
      </p:sp>
    </p:spTree>
    <p:extLst>
      <p:ext uri="{BB962C8B-B14F-4D97-AF65-F5344CB8AC3E}">
        <p14:creationId xmlns:p14="http://schemas.microsoft.com/office/powerpoint/2010/main" val="270667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8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t-EE">
                <a:solidFill>
                  <a:srgbClr val="C00000"/>
                </a:solidFill>
              </a:rPr>
              <a:t>KES</a:t>
            </a:r>
            <a:r>
              <a:rPr lang="et-EE"/>
              <a:t> need puudutatud inimesed on?</a:t>
            </a:r>
            <a:endParaRPr/>
          </a:p>
        </p:txBody>
      </p:sp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522514" y="1084082"/>
            <a:ext cx="10831286" cy="5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Lähedased pereliikmed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Laiendatud pere liikmed ja sugulased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Sõpruskond, trennikaaslased, ajateenijad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Õpetajad, treenerid, juhendajad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Koolikaaslased ja töökaaslased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Naabruskond ja kohalik kogukond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Professionaalsed abistajad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Ajakirjanikud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Laiem ühiskond</a:t>
            </a:r>
            <a:endParaRPr dirty="0"/>
          </a:p>
        </p:txBody>
      </p:sp>
      <p:pic>
        <p:nvPicPr>
          <p:cNvPr id="191" name="Google Shape;191;p4" descr="Pildi loomine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277" y="1201238"/>
            <a:ext cx="4455523" cy="44555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8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t-EE">
                <a:solidFill>
                  <a:srgbClr val="C00000"/>
                </a:solidFill>
              </a:rPr>
              <a:t>KUIDAS</a:t>
            </a:r>
            <a:r>
              <a:rPr lang="et-EE"/>
              <a:t> need inimesed puudutatud on?</a:t>
            </a:r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body" idx="1"/>
          </p:nvPr>
        </p:nvSpPr>
        <p:spPr>
          <a:xfrm>
            <a:off x="838199" y="1084082"/>
            <a:ext cx="10970623" cy="5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 b="1"/>
              <a:t>Psühholoogiline mõju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Komplitseeritud lein, šokk, segadus ja uskmatus, trauma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Süü-, häbi- ja vihatunne, ärevus ja hirm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Suurenenud suitsiidirisk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 b="1"/>
              <a:t>Tervisemõju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Unetus, depressioon, kehalised kaebused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 b="1"/>
              <a:t>Sotsiaalne mõju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Suhete muutumine (katkevad, tugevnevad), uus tugivõrgustik (nt kogemustoe grupp)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Isolatsioon ja stigma („meie peres juhtus midagi, millest ei räägita“)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 b="1"/>
              <a:t>Praktiline mõju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Matuste ja seaduslike toimingute (nt pärimine) korraldamine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Finantsprobleemid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Pereliikmete ja lemmikloomade eest hoolitsemine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 b="1"/>
              <a:t>Spirituaalne ja eksistentsiaalne mõju</a:t>
            </a:r>
            <a:endParaRPr/>
          </a:p>
          <a:p>
            <a:pPr marL="685783" lvl="1" indent="-228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t-EE"/>
              <a:t>Küsimused elu mõttest, usulised ja maailmavaatelised kõhklused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t-EE" sz="3600"/>
              <a:t>Pearaadio taskuhäälingusari „Elu pärast enesetappu“</a:t>
            </a:r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t-EE" b="1" dirty="0">
                <a:solidFill>
                  <a:srgbClr val="C00000"/>
                </a:solidFill>
              </a:rPr>
              <a:t>Osa #38 </a:t>
            </a:r>
            <a:r>
              <a:rPr lang="et-EE" b="1" dirty="0"/>
              <a:t>Elu pärast enesetappu: toimetulek küsimusega – miks?</a:t>
            </a:r>
            <a:endParaRPr b="1" dirty="0"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t-EE" dirty="0"/>
              <a:t>Arutatakse tähtsa küsimuse üle, et miks selline asi inimestega juhtub ja kuidas sellega toime tulla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t-EE" b="1" dirty="0">
                <a:solidFill>
                  <a:srgbClr val="C00000"/>
                </a:solidFill>
              </a:rPr>
              <a:t>Osa #39 </a:t>
            </a:r>
            <a:r>
              <a:rPr lang="et-EE" b="1" dirty="0"/>
              <a:t>Elu pärast enesetappu: leinaja vajadused</a:t>
            </a:r>
            <a:endParaRPr b="1" dirty="0"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t-EE" dirty="0"/>
              <a:t>Räägitakse leinast ja sellest, mida lähedase kaotanud inimene leinaprotsessis vajab ning kuidas teda toetada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t-EE" b="1" dirty="0">
                <a:solidFill>
                  <a:srgbClr val="C00000"/>
                </a:solidFill>
              </a:rPr>
              <a:t>Osa #40 </a:t>
            </a:r>
            <a:r>
              <a:rPr lang="et-EE" b="1" dirty="0"/>
              <a:t>Elu pärast enesetappu: reaktsioonid leinaprotsessis</a:t>
            </a:r>
            <a:endParaRPr dirty="0"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t-EE" dirty="0"/>
              <a:t>Räägitakse reaktsioonidest leinaprotsessis – need võivad olla üsnagi ootamatud ja isegi hirmutavad, kuid see on täiesti normaalne, arvestades seda ebanormaalset olukorda</a:t>
            </a:r>
            <a:endParaRPr dirty="0"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t-EE" b="1" dirty="0">
                <a:solidFill>
                  <a:srgbClr val="C00000"/>
                </a:solidFill>
              </a:rPr>
              <a:t>Osa #41 </a:t>
            </a:r>
            <a:r>
              <a:rPr lang="et-EE" b="1" dirty="0"/>
              <a:t>Elu pärast enesetappu: tagasi igapäevaellu</a:t>
            </a:r>
            <a:endParaRPr b="1" dirty="0"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t-EE" dirty="0"/>
              <a:t>Arutatakse, kuidas tekkinud kaoses tasapisi ja enesesõbralikult </a:t>
            </a:r>
            <a:br>
              <a:rPr lang="et-EE" dirty="0"/>
            </a:br>
            <a:r>
              <a:rPr lang="et-EE" dirty="0"/>
              <a:t>oma igapäevaelu rutiinid taastada</a:t>
            </a:r>
            <a:endParaRPr dirty="0"/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 l="59547"/>
          <a:stretch>
            <a:fillRect/>
          </a:stretch>
        </p:blipFill>
        <p:spPr>
          <a:xfrm>
            <a:off x="9530854" y="4513941"/>
            <a:ext cx="2315249" cy="21603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B8189F1-15C5-B314-58F9-7222DE0F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Marini lugu (37a)</a:t>
            </a:r>
          </a:p>
        </p:txBody>
      </p:sp>
      <p:pic>
        <p:nvPicPr>
          <p:cNvPr id="4" name="Veebimeediumid 3" title="VAIMSE TERVISE MESS 2019 &quot;ELULINE JA OLULINE&quot; Tõsielu ainetel väljamõeldud lugu: Marin (37-aastane)">
            <a:hlinkClick r:id="" action="ppaction://media"/>
            <a:extLst>
              <a:ext uri="{FF2B5EF4-FFF2-40B4-BE49-F238E27FC236}">
                <a16:creationId xmlns:a16="http://schemas.microsoft.com/office/drawing/2014/main" id="{DD86541F-3979-AC6C-1E47-40D6655C76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947420"/>
            <a:ext cx="10160000" cy="574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4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462362D-1773-8AD8-A1E8-B8284CB4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 sinu lähedane on võtnud endalt elu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7CEA493-A49C-2CFE-224A-BD962ED7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51" y="1084082"/>
            <a:ext cx="5284128" cy="5092881"/>
          </a:xfrm>
        </p:spPr>
        <p:txBody>
          <a:bodyPr/>
          <a:lstStyle/>
          <a:p>
            <a:r>
              <a:rPr lang="et-EE" dirty="0"/>
              <a:t>Miks? Miks? Miks?</a:t>
            </a:r>
          </a:p>
          <a:p>
            <a:r>
              <a:rPr lang="et-EE" dirty="0"/>
              <a:t>Lein ja trauma</a:t>
            </a:r>
          </a:p>
          <a:p>
            <a:r>
              <a:rPr lang="et-EE" dirty="0"/>
              <a:t>Häbimärgistatus</a:t>
            </a:r>
          </a:p>
          <a:p>
            <a:r>
              <a:rPr lang="et-EE" dirty="0"/>
              <a:t>Tunnete keerises</a:t>
            </a:r>
          </a:p>
          <a:p>
            <a:r>
              <a:rPr lang="et-EE" dirty="0"/>
              <a:t>Keha reageerib</a:t>
            </a:r>
          </a:p>
          <a:p>
            <a:r>
              <a:rPr lang="et-EE" dirty="0"/>
              <a:t>Kuidas rääkida lastele?</a:t>
            </a:r>
          </a:p>
          <a:p>
            <a:r>
              <a:rPr lang="et-EE" dirty="0"/>
              <a:t>Soovitused enesehooleks</a:t>
            </a:r>
          </a:p>
          <a:p>
            <a:r>
              <a:rPr lang="et-EE" dirty="0"/>
              <a:t>Praktilised asjad</a:t>
            </a:r>
          </a:p>
          <a:p>
            <a:r>
              <a:rPr lang="et-EE" dirty="0"/>
              <a:t>Soovitused leinaja toetajale</a:t>
            </a:r>
          </a:p>
          <a:p>
            <a:r>
              <a:rPr lang="et-EE" dirty="0"/>
              <a:t>Kust leida abi ja tuge?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4CC1C646-EDEE-EE29-9AA2-A8DC00E4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084082"/>
            <a:ext cx="3596641" cy="508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39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D68DC22-7648-424C-5D3D-AB2AA251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78" y="2344919"/>
            <a:ext cx="11675443" cy="1084081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/>
              <a:t>Mis teeb lähedaste leina enesetapu järel keerukaks?</a:t>
            </a:r>
          </a:p>
        </p:txBody>
      </p:sp>
    </p:spTree>
    <p:extLst>
      <p:ext uri="{BB962C8B-B14F-4D97-AF65-F5344CB8AC3E}">
        <p14:creationId xmlns:p14="http://schemas.microsoft.com/office/powerpoint/2010/main" val="57296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62CBC90-CD26-BED2-5C0C-0E2B5BFA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0" y="190500"/>
            <a:ext cx="9664701" cy="64897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b="1" dirty="0"/>
              <a:t>Lein on sügavalt isiklik kogemus </a:t>
            </a:r>
            <a:r>
              <a:rPr lang="et-EE" dirty="0"/>
              <a:t>ja erineb </a:t>
            </a:r>
            <a:r>
              <a:rPr lang="et-EE" dirty="0" err="1"/>
              <a:t>inimeseti</a:t>
            </a:r>
            <a:r>
              <a:rPr lang="et-EE" dirty="0"/>
              <a:t> sõltuvalt sellest, milline oli nende ainulaadne suhe lahkunuga. Lein võib avalduda tunnetena, painavate mõtetena või tegudena.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Kaotus pärast enesetappu võib olla eriti valus</a:t>
            </a:r>
            <a:r>
              <a:rPr lang="et-EE" dirty="0"/>
              <a:t>, sest lahkunu võis täita meie elus mitut olulist rolli.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Inimesed leinavad erinevalt </a:t>
            </a:r>
            <a:r>
              <a:rPr lang="et-EE" dirty="0"/>
              <a:t>– mõned teevad seda üksi, teised otsivad teavet internetist või pöörduvad sarnase kogemusega inimeste poole. Mõned vajavad aga professionaalset tuge psühholoogidelt, õdedelt või arstidelt.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Lein ei järgi kindlat mustrit ega ajakava</a:t>
            </a:r>
            <a:r>
              <a:rPr lang="et-EE" dirty="0"/>
              <a:t>. See on sageli nagu looklev tee, täis ootamatuid pöördeid. Tagasilangused võivad olla osa protsessist ning viidata isegi edasiliikumisele.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Eluga kohanemine ilma lahkunuta võtab aega ja nõuab kannatlikkust</a:t>
            </a:r>
            <a:r>
              <a:rPr lang="et-E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Leina eesmärk ei ole valu kustutada, vaid leida viis, kuidas see igapäevaellu integreerida. </a:t>
            </a:r>
            <a:r>
              <a:rPr lang="et-EE" dirty="0"/>
              <a:t>Kuigi lein võib jääda püsima, ei tohiks see vallutada kogu elu. Luba endal leinata ja pea meeles, kui oluline on elada käesolevas hetkes.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Otsus mitte avaldada surma põhjust võib viia isoleerituseni </a:t>
            </a:r>
            <a:r>
              <a:rPr lang="et-EE" dirty="0"/>
              <a:t>võimalikest toetusallikatest, nagu perekond ja sõbrad. Selle asemel, et keskenduda enesetapuga seotud stigmale, sea esikohale oma paranemisteekond.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Aja jooksul valu ja kurbuse intensiivsus tavaliselt väheneb</a:t>
            </a:r>
            <a:r>
              <a:rPr lang="et-EE" dirty="0"/>
              <a:t>, võimaldades tasapisi oma elu uuesti üles ehitada.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On täiesti normaalne, et leinaga seotud tugevad tunded ilmuvad aeg-ajalt taas</a:t>
            </a:r>
            <a:r>
              <a:rPr lang="et-EE" dirty="0"/>
              <a:t>, sageli ootamatult.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Pühad ja erilised tähtpäevad võivad vallandada uue leinaperioodi</a:t>
            </a:r>
            <a:r>
              <a:rPr lang="et-EE" dirty="0"/>
              <a:t>, seetõttu on kasulik nende hetkede jaoks eelnevalt valmistuda – olgu selleks tunded, mõtted või teod.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79A44279-D7DD-979D-4025-FE09320BF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90500"/>
            <a:ext cx="2009382" cy="285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49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3DA0EF9-D819-9E60-6D44-406D562D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19"/>
            <a:ext cx="10515600" cy="1084081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/>
              <a:t>Suitsiidi tõttu lähedase kaotanud inimeste abistamise mudel</a:t>
            </a:r>
          </a:p>
        </p:txBody>
      </p:sp>
    </p:spTree>
    <p:extLst>
      <p:ext uri="{BB962C8B-B14F-4D97-AF65-F5344CB8AC3E}">
        <p14:creationId xmlns:p14="http://schemas.microsoft.com/office/powerpoint/2010/main" val="335583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2E584-1D18-4D26-AEFC-FF79BADE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8" y="270089"/>
            <a:ext cx="11231684" cy="631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34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161FE80-06EA-C82E-D339-5F213F0C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"/>
            <a:ext cx="4178301" cy="5773917"/>
          </a:xfrm>
        </p:spPr>
        <p:txBody>
          <a:bodyPr/>
          <a:lstStyle/>
          <a:p>
            <a:pPr algn="ctr"/>
            <a:r>
              <a:rPr lang="et-EE" dirty="0"/>
              <a:t>1. Julgustuse ja info jagamine suitsiidist mõjutatud lähedastele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FD476F6-8A7E-581D-7356-40BAE757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1" y="276610"/>
            <a:ext cx="7702549" cy="6660218"/>
          </a:xfrm>
        </p:spPr>
        <p:txBody>
          <a:bodyPr>
            <a:normAutofit fontScale="92500" lnSpcReduction="10000"/>
          </a:bodyPr>
          <a:lstStyle/>
          <a:p>
            <a:r>
              <a:rPr lang="et-EE" b="1" dirty="0">
                <a:solidFill>
                  <a:srgbClr val="C00000"/>
                </a:solidFill>
              </a:rPr>
              <a:t>Teavitus ja koolitus</a:t>
            </a:r>
            <a:r>
              <a:rPr lang="et-EE" dirty="0"/>
              <a:t> suitsiidist mõjutatud lähedastega kokku puutuvatele </a:t>
            </a:r>
            <a:r>
              <a:rPr lang="et-EE" b="1" dirty="0">
                <a:solidFill>
                  <a:srgbClr val="C00000"/>
                </a:solidFill>
              </a:rPr>
              <a:t>esmase abistaja rolli täitvatele spetsialistidele </a:t>
            </a:r>
            <a:r>
              <a:rPr lang="et-EE" dirty="0"/>
              <a:t>(eelkõige kiirabi- ja politseitöötajad, valla sotsiaalvaldkonna töötajad), sh materjalide (nt e-kursuse) lõimimine osaks spetsialistide regulaarsest (täiend)koolitusest.</a:t>
            </a:r>
          </a:p>
          <a:p>
            <a:r>
              <a:rPr lang="et-EE" dirty="0"/>
              <a:t>Nii trükitud kui digitaalne </a:t>
            </a:r>
            <a:r>
              <a:rPr lang="et-EE" b="1" dirty="0">
                <a:solidFill>
                  <a:srgbClr val="C00000"/>
                </a:solidFill>
              </a:rPr>
              <a:t>teavik lähedastele</a:t>
            </a:r>
            <a:r>
              <a:rPr lang="et-EE" dirty="0"/>
              <a:t>, mis julgustab otsima vajadusel abi ning tutvustatakse mudeli elemente 2-4 (lisaks muudele abivõimalustele).</a:t>
            </a:r>
          </a:p>
          <a:p>
            <a:r>
              <a:rPr lang="et-EE" dirty="0"/>
              <a:t>Lisaks viidatakse mudeliga seotud abivõimalustele jooksvalt kõigis asjakohastes artiklites jm </a:t>
            </a:r>
            <a:r>
              <a:rPr lang="et-EE" b="1" dirty="0">
                <a:solidFill>
                  <a:srgbClr val="C00000"/>
                </a:solidFill>
              </a:rPr>
              <a:t>meediakajastustes</a:t>
            </a:r>
            <a:r>
              <a:rPr lang="et-EE" dirty="0"/>
              <a:t> suitsiidikäitumise jm vaimse tervise teemade käsitlemisel.</a:t>
            </a:r>
          </a:p>
          <a:p>
            <a:pPr marL="0" indent="0">
              <a:buNone/>
            </a:pPr>
            <a:endParaRPr lang="et-EE" sz="13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200" dirty="0"/>
              <a:t>Teaviku valmimist rahastab riik (SETK vahenditest).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200" dirty="0"/>
              <a:t>Teaviku töötavad välja ja uuendavad spetsialistid, regulaarne täiendamine vastavalt tagasisidele.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200" dirty="0"/>
              <a:t>Teavikut vahendavad sihtrühmale spetsialistid (meditsiin, korrakaitse, KOV sotsiaalvaldkond, haridus), üks tööülesannetest</a:t>
            </a:r>
          </a:p>
          <a:p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6283F43-9357-564E-5898-D13665CE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3" y="4694662"/>
            <a:ext cx="3355830" cy="1962615"/>
          </a:xfrm>
          <a:prstGeom prst="rect">
            <a:avLst/>
          </a:prstGeom>
        </p:spPr>
      </p:pic>
      <p:sp>
        <p:nvSpPr>
          <p:cNvPr id="5" name="Ristkülik 4">
            <a:extLst>
              <a:ext uri="{FF2B5EF4-FFF2-40B4-BE49-F238E27FC236}">
                <a16:creationId xmlns:a16="http://schemas.microsoft.com/office/drawing/2014/main" id="{206F1AFB-F343-A39C-6E02-E3CAFC90765E}"/>
              </a:ext>
            </a:extLst>
          </p:cNvPr>
          <p:cNvSpPr/>
          <p:nvPr/>
        </p:nvSpPr>
        <p:spPr>
          <a:xfrm>
            <a:off x="1942196" y="5598161"/>
            <a:ext cx="658764" cy="4904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25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058-EBC6-9C8F-71FB-45D6D2741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A583A6-4816-BF74-91D0-F53D2A02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68"/>
            <a:ext cx="10515600" cy="1084081"/>
          </a:xfrm>
        </p:spPr>
        <p:txBody>
          <a:bodyPr/>
          <a:lstStyle/>
          <a:p>
            <a:pPr algn="ctr"/>
            <a:r>
              <a:rPr lang="et-EE" dirty="0"/>
              <a:t>KOKKULEPPED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BC2BCE9-02AF-F9DD-3ADE-65EFADA3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549"/>
            <a:ext cx="10515600" cy="4400414"/>
          </a:xfrm>
        </p:spPr>
        <p:txBody>
          <a:bodyPr/>
          <a:lstStyle/>
          <a:p>
            <a:r>
              <a:rPr lang="et-EE" dirty="0"/>
              <a:t>Jagame, palju soovime</a:t>
            </a:r>
          </a:p>
          <a:p>
            <a:r>
              <a:rPr lang="et-EE" dirty="0"/>
              <a:t>Ütleme „sina“</a:t>
            </a:r>
          </a:p>
          <a:p>
            <a:r>
              <a:rPr lang="et-EE" dirty="0"/>
              <a:t>Konfidentsiaalsus!</a:t>
            </a:r>
          </a:p>
          <a:p>
            <a:r>
              <a:rPr lang="et-EE" dirty="0"/>
              <a:t>Suhtume hinnanguvabalt!</a:t>
            </a:r>
          </a:p>
          <a:p>
            <a:r>
              <a:rPr lang="et-EE" dirty="0"/>
              <a:t>13.15-14.15 lõuna; lõpp 17.30</a:t>
            </a:r>
          </a:p>
          <a:p>
            <a:r>
              <a:rPr lang="et-EE" dirty="0"/>
              <a:t>Teavitame gruppi hilinemisest, puudumisest</a:t>
            </a:r>
          </a:p>
          <a:p>
            <a:r>
              <a:rPr lang="et-EE" dirty="0"/>
              <a:t>Lugupidev, teisi arvestav suhtumine (ära eelda, küsi!)</a:t>
            </a:r>
          </a:p>
        </p:txBody>
      </p:sp>
    </p:spTree>
    <p:extLst>
      <p:ext uri="{BB962C8B-B14F-4D97-AF65-F5344CB8AC3E}">
        <p14:creationId xmlns:p14="http://schemas.microsoft.com/office/powerpoint/2010/main" val="399691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161FE80-06EA-C82E-D339-5F213F0C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"/>
            <a:ext cx="4178301" cy="5773917"/>
          </a:xfrm>
        </p:spPr>
        <p:txBody>
          <a:bodyPr/>
          <a:lstStyle/>
          <a:p>
            <a:pPr algn="ctr"/>
            <a:r>
              <a:rPr lang="et-EE" dirty="0"/>
              <a:t>2. Sotsiaal-</a:t>
            </a:r>
            <a:br>
              <a:rPr lang="et-EE" dirty="0"/>
            </a:br>
            <a:r>
              <a:rPr lang="et-EE" dirty="0"/>
              <a:t>meedia grupp suitsiidist mõjutatud lähedastele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FD476F6-8A7E-581D-7356-40BAE757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1" y="535259"/>
            <a:ext cx="7334249" cy="6122018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C00000"/>
                </a:solidFill>
              </a:rPr>
              <a:t>Moderaatorite poolt hallatud Facebooki grupp või grupid</a:t>
            </a:r>
            <a:r>
              <a:rPr lang="et-EE" dirty="0"/>
              <a:t>, milles vastatakse küsimustele, pakutakse emotsionaalset tuge ning antakse infot kogukonnasündmuste ning kogemustoe gruppide kohta (lisaks muudele abivõimalustele).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t-EE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Facebooki gruppi või gruppe hallatakse riigi rahastusel (SETK vahenditest) avaliku sektori asutuse või hanke tulemusena eraõigusliku organisatsiooni poolt. Grupp või grupid on </a:t>
            </a:r>
            <a:r>
              <a:rPr lang="et-EE" sz="2000" dirty="0" err="1"/>
              <a:t>modereeritud</a:t>
            </a:r>
            <a:r>
              <a:rPr lang="et-EE" sz="2000" dirty="0"/>
              <a:t>, kasutajad on anonüümsed.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Moderaatorite kvalifikatsioon: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t-EE" dirty="0"/>
              <a:t>suitsiidiennetuse kogemusnõustaja ettevalmistus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t-EE" dirty="0"/>
              <a:t>sotsiaalmeedia gruppide modereerimise pädevus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9D33E2EC-F59D-D085-5C87-9CBE68DD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74" y="4694662"/>
            <a:ext cx="3355830" cy="1962615"/>
          </a:xfrm>
          <a:prstGeom prst="rect">
            <a:avLst/>
          </a:prstGeom>
        </p:spPr>
      </p:pic>
      <p:sp>
        <p:nvSpPr>
          <p:cNvPr id="5" name="Ristkülik 4">
            <a:extLst>
              <a:ext uri="{FF2B5EF4-FFF2-40B4-BE49-F238E27FC236}">
                <a16:creationId xmlns:a16="http://schemas.microsoft.com/office/drawing/2014/main" id="{8A36D91B-357E-FFBC-2175-F180AF3DF27B}"/>
              </a:ext>
            </a:extLst>
          </p:cNvPr>
          <p:cNvSpPr/>
          <p:nvPr/>
        </p:nvSpPr>
        <p:spPr>
          <a:xfrm>
            <a:off x="2561956" y="5040350"/>
            <a:ext cx="956282" cy="4125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609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161FE80-06EA-C82E-D339-5F213F0C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"/>
            <a:ext cx="4178301" cy="5773917"/>
          </a:xfrm>
        </p:spPr>
        <p:txBody>
          <a:bodyPr/>
          <a:lstStyle/>
          <a:p>
            <a:pPr algn="ctr"/>
            <a:r>
              <a:rPr lang="et-EE" dirty="0"/>
              <a:t>3. Kogukonna-</a:t>
            </a:r>
            <a:br>
              <a:rPr lang="et-EE" dirty="0"/>
            </a:br>
            <a:r>
              <a:rPr lang="et-EE" dirty="0"/>
              <a:t>sündmused suitsiidist mõjutatud lähedastele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FD476F6-8A7E-581D-7356-40BAE757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1" y="468351"/>
            <a:ext cx="7334249" cy="6188926"/>
          </a:xfrm>
        </p:spPr>
        <p:txBody>
          <a:bodyPr>
            <a:normAutofit/>
          </a:bodyPr>
          <a:lstStyle/>
          <a:p>
            <a:r>
              <a:rPr lang="et-EE" dirty="0"/>
              <a:t>Loovterapeutilisi ja psühholoogiliselt </a:t>
            </a:r>
            <a:r>
              <a:rPr lang="et-EE" b="1" dirty="0">
                <a:solidFill>
                  <a:srgbClr val="C00000"/>
                </a:solidFill>
              </a:rPr>
              <a:t>harivaid ühistegevusi sisaldav sündmus </a:t>
            </a:r>
            <a:r>
              <a:rPr lang="et-EE" dirty="0"/>
              <a:t>sarnaste vajaduste ja profiiliga lähedastele (nt peredele sündmus perepäeva vormis).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t-EE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Sündmust </a:t>
            </a:r>
            <a:r>
              <a:rPr lang="et-EE" sz="2000" dirty="0" err="1"/>
              <a:t>kaasrahastatakse</a:t>
            </a:r>
            <a:r>
              <a:rPr lang="et-EE" sz="2000" dirty="0"/>
              <a:t> (SETK vahenditest) riigi ja osalejate elukohajärgsete omavalitsuste poolt.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Sündmuseid korraldab eraõiguslik organisatsioon.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Läbiviijate kvalifikatsioon: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t-EE" dirty="0"/>
              <a:t>peamisel läbiviijal </a:t>
            </a:r>
            <a:r>
              <a:rPr lang="et-EE" dirty="0" err="1"/>
              <a:t>psühhotraumatoloogia</a:t>
            </a:r>
            <a:r>
              <a:rPr lang="et-EE" dirty="0"/>
              <a:t> alased teadmised (s.o lisapädevusega psühholoog-nõustaja, </a:t>
            </a:r>
            <a:r>
              <a:rPr lang="et-EE" dirty="0" err="1"/>
              <a:t>psühhoterapeut</a:t>
            </a:r>
            <a:r>
              <a:rPr lang="et-EE" dirty="0"/>
              <a:t> või kliiniline psühholoog)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t-EE" dirty="0"/>
              <a:t>kaasläbiviijal läbitud kogemusnõustaja või tegevusjuhendaja või loovterapeudi väljaõpe või omandatud näiteks psühholoogia-, õpetaja- või noorsootööharidus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4E05DC7-E8C6-4902-903B-16206ADD9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3" y="4694662"/>
            <a:ext cx="3355830" cy="1962615"/>
          </a:xfrm>
          <a:prstGeom prst="rect">
            <a:avLst/>
          </a:prstGeom>
        </p:spPr>
      </p:pic>
      <p:sp>
        <p:nvSpPr>
          <p:cNvPr id="5" name="Ristkülik 4">
            <a:extLst>
              <a:ext uri="{FF2B5EF4-FFF2-40B4-BE49-F238E27FC236}">
                <a16:creationId xmlns:a16="http://schemas.microsoft.com/office/drawing/2014/main" id="{5BF9AC1F-D929-ED69-6B06-BB421E3AD6F3}"/>
              </a:ext>
            </a:extLst>
          </p:cNvPr>
          <p:cNvSpPr/>
          <p:nvPr/>
        </p:nvSpPr>
        <p:spPr>
          <a:xfrm>
            <a:off x="2561956" y="5345150"/>
            <a:ext cx="956282" cy="4125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706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161FE80-06EA-C82E-D339-5F213F0C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"/>
            <a:ext cx="4178301" cy="5773917"/>
          </a:xfrm>
        </p:spPr>
        <p:txBody>
          <a:bodyPr/>
          <a:lstStyle/>
          <a:p>
            <a:pPr algn="ctr"/>
            <a:r>
              <a:rPr lang="et-EE" dirty="0"/>
              <a:t>4. Kogemustoe grupid suitsiidist mõjutatud lähedastele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FD476F6-8A7E-581D-7356-40BAE757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1" y="165101"/>
            <a:ext cx="7334249" cy="6447572"/>
          </a:xfrm>
        </p:spPr>
        <p:txBody>
          <a:bodyPr>
            <a:normAutofit fontScale="92500"/>
          </a:bodyPr>
          <a:lstStyle/>
          <a:p>
            <a:r>
              <a:rPr lang="et-EE" sz="3000" dirty="0"/>
              <a:t>Regulaarselt ja kindel arv kordi toimuv formaat, mis toimub </a:t>
            </a:r>
            <a:r>
              <a:rPr lang="et-EE" sz="3000" b="1" dirty="0">
                <a:solidFill>
                  <a:srgbClr val="C00000"/>
                </a:solidFill>
              </a:rPr>
              <a:t>üle-eestiliselt virtuaalselt </a:t>
            </a:r>
            <a:r>
              <a:rPr lang="et-EE" sz="3000" dirty="0"/>
              <a:t>ning suuremates </a:t>
            </a:r>
            <a:r>
              <a:rPr lang="et-EE" sz="3000" b="1" dirty="0">
                <a:solidFill>
                  <a:srgbClr val="C00000"/>
                </a:solidFill>
              </a:rPr>
              <a:t>kohalikes omavalitsustes kohapeal </a:t>
            </a:r>
            <a:r>
              <a:rPr lang="et-EE" sz="3000" dirty="0"/>
              <a:t>(osalejate piisava huvi korral).</a:t>
            </a:r>
          </a:p>
          <a:p>
            <a:pPr lvl="1"/>
            <a:r>
              <a:rPr lang="et-EE" sz="2600" i="1" dirty="0"/>
              <a:t>Näide 1. kogemuste jagamise grupp</a:t>
            </a:r>
          </a:p>
          <a:p>
            <a:pPr lvl="1"/>
            <a:r>
              <a:rPr lang="et-EE" sz="2600" i="1" dirty="0"/>
              <a:t>Näide 2. traumasümptomitega toimetuleku </a:t>
            </a:r>
            <a:r>
              <a:rPr lang="et-EE" sz="2600" i="1" dirty="0" err="1"/>
              <a:t>psühhohariduslik</a:t>
            </a:r>
            <a:r>
              <a:rPr lang="et-EE" sz="2600" i="1" dirty="0"/>
              <a:t> grupp</a:t>
            </a:r>
          </a:p>
          <a:p>
            <a:pPr lvl="1"/>
            <a:endParaRPr lang="et-E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200" dirty="0"/>
              <a:t>Üle-eestilist virtuaalset kogemustoe gruppi rahastatakse riigi poolt (SETK vahenditest).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200" dirty="0"/>
              <a:t>Suuremates omavalitsustes toimuvaid füüsilisi kogemustoe gruppe rahastatakse vastava omavalitsuse vahenditest.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200" dirty="0"/>
              <a:t>Läbiviijate kvalifikatsioon: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t-EE" sz="2200" dirty="0"/>
              <a:t>suitsiidiennetuse kogemusnõustamise ja grupiprotsesside juhtimise väljaõpe, või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t-EE" sz="2200" dirty="0" err="1"/>
              <a:t>psühhotraumatoloogia</a:t>
            </a:r>
            <a:r>
              <a:rPr lang="et-EE" sz="2200" dirty="0"/>
              <a:t> ja grupiprotsesside juhtimise alased teadmised  (s.o lisapädevustega psühholoog-nõustaja, </a:t>
            </a:r>
            <a:r>
              <a:rPr lang="et-EE" sz="2200" dirty="0" err="1"/>
              <a:t>psühhoterapeut</a:t>
            </a:r>
            <a:r>
              <a:rPr lang="et-EE" sz="2200" dirty="0"/>
              <a:t> või kliiniline psühholoog)</a:t>
            </a:r>
          </a:p>
          <a:p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6EB8E264-C0D6-4793-FFCA-1CB41289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3" y="4694662"/>
            <a:ext cx="3355830" cy="1962615"/>
          </a:xfrm>
          <a:prstGeom prst="rect">
            <a:avLst/>
          </a:prstGeom>
        </p:spPr>
      </p:pic>
      <p:sp>
        <p:nvSpPr>
          <p:cNvPr id="5" name="Ristkülik 4">
            <a:extLst>
              <a:ext uri="{FF2B5EF4-FFF2-40B4-BE49-F238E27FC236}">
                <a16:creationId xmlns:a16="http://schemas.microsoft.com/office/drawing/2014/main" id="{51CC2C91-94BA-C44D-692D-0D4D8166E79A}"/>
              </a:ext>
            </a:extLst>
          </p:cNvPr>
          <p:cNvSpPr/>
          <p:nvPr/>
        </p:nvSpPr>
        <p:spPr>
          <a:xfrm>
            <a:off x="2561956" y="5649950"/>
            <a:ext cx="956282" cy="4125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638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7E736E-896D-EB7D-C8DD-A137035E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72E62-D2CC-1B86-3E1E-0B17DC026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8" y="270089"/>
            <a:ext cx="11231684" cy="631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67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3C6C8EB-4C78-FD7E-4F01-AF0F0D37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19"/>
            <a:ext cx="10515600" cy="1084081"/>
          </a:xfrm>
        </p:spPr>
        <p:txBody>
          <a:bodyPr/>
          <a:lstStyle/>
          <a:p>
            <a:pPr algn="ctr"/>
            <a:r>
              <a:rPr lang="et-EE" dirty="0"/>
              <a:t>Tugigrupid, sisu ja struktuur</a:t>
            </a:r>
          </a:p>
        </p:txBody>
      </p:sp>
    </p:spTree>
    <p:extLst>
      <p:ext uri="{BB962C8B-B14F-4D97-AF65-F5344CB8AC3E}">
        <p14:creationId xmlns:p14="http://schemas.microsoft.com/office/powerpoint/2010/main" val="363572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00297A67-D3BE-2A29-1F85-2B8E18560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385" y="313830"/>
            <a:ext cx="4404731" cy="62924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FB81FC7-5413-9EFF-A556-6022DE099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7077" y="477520"/>
            <a:ext cx="6897030" cy="6128786"/>
          </a:xfrm>
        </p:spPr>
        <p:txBody>
          <a:bodyPr>
            <a:normAutofit lnSpcReduction="10000"/>
          </a:bodyPr>
          <a:lstStyle/>
          <a:p>
            <a:r>
              <a:rPr lang="et-EE" dirty="0"/>
              <a:t>Eneseabigrupp, tugigrupp</a:t>
            </a:r>
          </a:p>
          <a:p>
            <a:pPr lvl="1"/>
            <a:r>
              <a:rPr lang="et-EE" dirty="0"/>
              <a:t>Mis see on?</a:t>
            </a:r>
          </a:p>
          <a:p>
            <a:pPr lvl="1"/>
            <a:r>
              <a:rPr lang="et-EE" dirty="0"/>
              <a:t>Milleks see vajalik on?</a:t>
            </a:r>
          </a:p>
          <a:p>
            <a:r>
              <a:rPr lang="et-EE" dirty="0"/>
              <a:t>Suitsiidisurma lein ja suitsiidi mõju</a:t>
            </a:r>
          </a:p>
          <a:p>
            <a:r>
              <a:rPr lang="et-EE" dirty="0"/>
              <a:t>Kust võib leinaja abi leida?</a:t>
            </a:r>
          </a:p>
          <a:p>
            <a:r>
              <a:rPr lang="et-EE" dirty="0"/>
              <a:t>Kuidas algatada tugigruppi? Millele mõelda?</a:t>
            </a:r>
          </a:p>
          <a:p>
            <a:pPr lvl="1"/>
            <a:r>
              <a:rPr lang="et-EE" dirty="0"/>
              <a:t>Kes hakkab gruppi juhtima? Kas ta on selleks valmis?</a:t>
            </a:r>
          </a:p>
          <a:p>
            <a:pPr lvl="2"/>
            <a:r>
              <a:rPr lang="et-EE" dirty="0"/>
              <a:t>Oma leinaprotsess ja energiavarud</a:t>
            </a:r>
          </a:p>
          <a:p>
            <a:pPr lvl="2"/>
            <a:r>
              <a:rPr lang="et-EE" dirty="0"/>
              <a:t>Piisav ettevalmistus ja kogukonna tugi</a:t>
            </a:r>
          </a:p>
          <a:p>
            <a:pPr lvl="1"/>
            <a:r>
              <a:rPr lang="et-EE" dirty="0"/>
              <a:t>Kuidas inimesed tugigruppi saada? Kommunikatsioon ja korraldus</a:t>
            </a:r>
          </a:p>
          <a:p>
            <a:pPr lvl="1"/>
            <a:r>
              <a:rPr lang="et-EE" dirty="0"/>
              <a:t>Praktilised ettevalmistused (aeg, koht, info)</a:t>
            </a:r>
          </a:p>
          <a:p>
            <a:pPr lvl="1"/>
            <a:r>
              <a:rPr lang="et-EE" dirty="0"/>
              <a:t>Sisu ja struktuur</a:t>
            </a:r>
          </a:p>
          <a:p>
            <a:pPr lvl="2"/>
            <a:r>
              <a:rPr lang="et-EE" dirty="0"/>
              <a:t>„Avatud“ (pidevalt jätkuv) või „kinnine“ (teatud arv kordi) grupp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2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8261058-1B88-0073-2E27-C045C8EA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MILLELE MÕELDA TUGIGRUPI LOOMISEL?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5ED3DC6-4294-C1D7-75FC-A5F55E906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Turvalisus, konfidentsiaalsus, rollid, reeglid, muud kokkulepped</a:t>
            </a:r>
          </a:p>
          <a:p>
            <a:r>
              <a:rPr lang="et-EE" dirty="0"/>
              <a:t>Tugigrupi eesmärgi ja olemuse selgitamine</a:t>
            </a:r>
          </a:p>
          <a:p>
            <a:r>
              <a:rPr lang="et-EE" dirty="0"/>
              <a:t>Omavaheline tutvumine ja eelintervjuud sobivuse hindamiseks</a:t>
            </a:r>
          </a:p>
          <a:p>
            <a:r>
              <a:rPr lang="et-EE" dirty="0"/>
              <a:t>Ootused tugigrupile</a:t>
            </a:r>
          </a:p>
          <a:p>
            <a:r>
              <a:rPr lang="et-EE" dirty="0"/>
              <a:t>Võimalikud riskid</a:t>
            </a:r>
          </a:p>
          <a:p>
            <a:pPr lvl="1"/>
            <a:r>
              <a:rPr lang="et-EE" dirty="0"/>
              <a:t>Erinevad isiksused</a:t>
            </a:r>
          </a:p>
          <a:p>
            <a:pPr lvl="1"/>
            <a:r>
              <a:rPr lang="et-EE" dirty="0"/>
              <a:t>Grupiprotsessid ja võimalikud konfliktid</a:t>
            </a:r>
          </a:p>
          <a:p>
            <a:pPr lvl="1"/>
            <a:r>
              <a:rPr lang="et-EE" dirty="0"/>
              <a:t>Suur haavatavus ja suitsiidirisk</a:t>
            </a:r>
          </a:p>
          <a:p>
            <a:pPr lvl="1"/>
            <a:r>
              <a:rPr lang="et-EE" dirty="0"/>
              <a:t>Grupijuhi läbipõlemise oht</a:t>
            </a:r>
          </a:p>
          <a:p>
            <a:r>
              <a:rPr lang="et-EE" dirty="0"/>
              <a:t>Mis veel? …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2355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3EAB6EA-2962-7206-513A-115FE42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GRUPITÖÖ MUDEL (üks võimalik näide)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6E3F86C-6C96-6D86-0175-433D2CEB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082"/>
            <a:ext cx="10909300" cy="5092881"/>
          </a:xfrm>
        </p:spPr>
        <p:txBody>
          <a:bodyPr/>
          <a:lstStyle/>
          <a:p>
            <a:r>
              <a:rPr lang="et-EE" dirty="0"/>
              <a:t>Grupijuhte 2, grupi liikmeid kuni 10 (vanus 16+)</a:t>
            </a:r>
          </a:p>
          <a:p>
            <a:r>
              <a:rPr lang="et-EE" dirty="0"/>
              <a:t>Üks sessioon 1,5 kuni 2 tundi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u="sng" dirty="0"/>
              <a:t>I SESSIOON</a:t>
            </a:r>
          </a:p>
          <a:p>
            <a:r>
              <a:rPr lang="et-EE" dirty="0"/>
              <a:t>Tutvustus</a:t>
            </a:r>
          </a:p>
          <a:p>
            <a:r>
              <a:rPr lang="et-EE" dirty="0"/>
              <a:t>Eesmärk ja reeglid (kokkulepped)</a:t>
            </a:r>
          </a:p>
          <a:p>
            <a:r>
              <a:rPr lang="et-EE" dirty="0"/>
              <a:t>Oma loo rääkimine</a:t>
            </a:r>
          </a:p>
          <a:p>
            <a:r>
              <a:rPr lang="et-EE" dirty="0"/>
              <a:t>Tunnete normaliseerimine ja sarnasuste leidmine</a:t>
            </a:r>
          </a:p>
          <a:p>
            <a:r>
              <a:rPr lang="et-EE" dirty="0" err="1"/>
              <a:t>Häbimärgistatuse</a:t>
            </a:r>
            <a:r>
              <a:rPr lang="et-EE" dirty="0"/>
              <a:t> vähendamine, foonil lootus ja kogemuse universaalsus</a:t>
            </a:r>
          </a:p>
        </p:txBody>
      </p:sp>
    </p:spTree>
    <p:extLst>
      <p:ext uri="{BB962C8B-B14F-4D97-AF65-F5344CB8AC3E}">
        <p14:creationId xmlns:p14="http://schemas.microsoft.com/office/powerpoint/2010/main" val="357196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4E299D-1FAE-8B3F-70C6-7ECB5F35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00C7ED-1F9C-DF63-D8DD-3D329973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070"/>
            <a:ext cx="10515600" cy="5598894"/>
          </a:xfrm>
        </p:spPr>
        <p:txBody>
          <a:bodyPr/>
          <a:lstStyle/>
          <a:p>
            <a:pPr marL="0" indent="0">
              <a:buNone/>
            </a:pPr>
            <a:r>
              <a:rPr lang="et-EE" b="1" u="sng" dirty="0"/>
              <a:t>II SESSIOON</a:t>
            </a:r>
          </a:p>
          <a:p>
            <a:r>
              <a:rPr lang="et-EE" dirty="0"/>
              <a:t>Vahepealse aja refleksioon ning ülevaade eelmisest korrast</a:t>
            </a:r>
          </a:p>
          <a:p>
            <a:pPr marL="457189" lvl="1" indent="0">
              <a:buNone/>
            </a:pPr>
            <a:r>
              <a:rPr lang="et-EE" i="1" dirty="0"/>
              <a:t>(kordub iga sessiooni alguses)</a:t>
            </a:r>
          </a:p>
          <a:p>
            <a:r>
              <a:rPr lang="et-EE" dirty="0"/>
              <a:t>Leinaga seotud tunnete normaliseerimine</a:t>
            </a:r>
          </a:p>
          <a:p>
            <a:pPr lvl="1"/>
            <a:r>
              <a:rPr lang="et-EE" dirty="0"/>
              <a:t>Teadvustamine, et esialgu võivad tunded intensiivistuda ja hiljem taanduda</a:t>
            </a:r>
          </a:p>
          <a:p>
            <a:r>
              <a:rPr lang="et-EE" dirty="0"/>
              <a:t>Leinast ja selle kulgemisest ülevaate andmine</a:t>
            </a:r>
          </a:p>
          <a:p>
            <a:r>
              <a:rPr lang="et-EE" dirty="0"/>
              <a:t>Grupiga seotud ootuste ja eesmärkide läbiarutamine</a:t>
            </a:r>
          </a:p>
          <a:p>
            <a:r>
              <a:rPr lang="et-EE" dirty="0"/>
              <a:t>Informatsiooni jagamine, foonil lootus ja kogemuse universaalsus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64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519147E-FE30-D1C1-677A-3B5A5F37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070"/>
            <a:ext cx="10515600" cy="5598894"/>
          </a:xfrm>
        </p:spPr>
        <p:txBody>
          <a:bodyPr/>
          <a:lstStyle/>
          <a:p>
            <a:pPr marL="0" indent="0">
              <a:buNone/>
            </a:pPr>
            <a:r>
              <a:rPr lang="et-EE" b="1" u="sng" dirty="0"/>
              <a:t>III SESSIOON</a:t>
            </a:r>
          </a:p>
          <a:p>
            <a:r>
              <a:rPr lang="et-EE" dirty="0"/>
              <a:t>Kuidas kaotus muutis inimese elu?</a:t>
            </a:r>
          </a:p>
          <a:p>
            <a:r>
              <a:rPr lang="et-EE" dirty="0"/>
              <a:t>Milliseid toimetuleku viise on siiani kasutanud?</a:t>
            </a:r>
          </a:p>
          <a:p>
            <a:r>
              <a:rPr lang="et-EE" dirty="0"/>
              <a:t>Kas on esinenud kaotuse eitamist?</a:t>
            </a:r>
          </a:p>
          <a:p>
            <a:r>
              <a:rPr lang="et-EE" dirty="0"/>
              <a:t>Kuidas on tajutud ühiskonna suhtumist (stigma)?</a:t>
            </a:r>
          </a:p>
          <a:p>
            <a:r>
              <a:rPr lang="et-EE" dirty="0"/>
              <a:t>Tunnete väljendamine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/>
              <a:t>IV SESSIOON</a:t>
            </a:r>
          </a:p>
          <a:p>
            <a:r>
              <a:rPr lang="et-EE" dirty="0"/>
              <a:t>Kutsutud külalise (spetsialisti) loeng – suitsiidikäitumisest, selle olemusest ja mõjuteguritest, suitsiidiprotsessist, depressioonist</a:t>
            </a:r>
          </a:p>
        </p:txBody>
      </p:sp>
    </p:spTree>
    <p:extLst>
      <p:ext uri="{BB962C8B-B14F-4D97-AF65-F5344CB8AC3E}">
        <p14:creationId xmlns:p14="http://schemas.microsoft.com/office/powerpoint/2010/main" val="334649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3EA7CE-F413-65A5-6CFE-5DBC3A05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TÄNASED TEEMAD PÄRASTLÕUNAKS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90EA940-F5AD-927E-5076-4338BCC95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Meenutus eelmisest korrast</a:t>
            </a:r>
          </a:p>
          <a:p>
            <a:r>
              <a:rPr lang="et-EE" dirty="0"/>
              <a:t>Suitsiidilein ja lähedaste vajadused</a:t>
            </a:r>
          </a:p>
          <a:p>
            <a:pPr fontAlgn="base"/>
            <a:r>
              <a:rPr lang="et-EE" dirty="0"/>
              <a:t>Suitsiidi tõttu lähedase kaotanud inimeste abistamise mudel</a:t>
            </a:r>
          </a:p>
          <a:p>
            <a:pPr fontAlgn="base"/>
            <a:r>
              <a:rPr lang="et-EE" dirty="0"/>
              <a:t>Tugigrupid, sisu ja struktuur</a:t>
            </a:r>
          </a:p>
        </p:txBody>
      </p:sp>
    </p:spTree>
    <p:extLst>
      <p:ext uri="{BB962C8B-B14F-4D97-AF65-F5344CB8AC3E}">
        <p14:creationId xmlns:p14="http://schemas.microsoft.com/office/powerpoint/2010/main" val="1305719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FF1D99-B364-5EAD-21D0-5D358A8C4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1FFC396-89A3-A169-770A-BCBCE8CA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985500" cy="6136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u="sng" dirty="0"/>
              <a:t>V SESSIOON</a:t>
            </a:r>
          </a:p>
          <a:p>
            <a:r>
              <a:rPr lang="et-EE" dirty="0"/>
              <a:t>Matuste kirjeldamine (kaotuse reaalsuse kinnitamiseks)</a:t>
            </a:r>
          </a:p>
          <a:p>
            <a:r>
              <a:rPr lang="et-EE" dirty="0"/>
              <a:t>Sellega seotud tunded</a:t>
            </a:r>
          </a:p>
          <a:p>
            <a:r>
              <a:rPr lang="et-EE" dirty="0"/>
              <a:t>Sellega seotud ootused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u="sng" dirty="0"/>
              <a:t>VI SESSIOON</a:t>
            </a:r>
          </a:p>
          <a:p>
            <a:r>
              <a:rPr lang="et-EE" dirty="0"/>
              <a:t>Pildid lahkunust</a:t>
            </a:r>
          </a:p>
          <a:p>
            <a:r>
              <a:rPr lang="et-EE" dirty="0"/>
              <a:t>Mälestused ja lahkunu roll erinevatel piltidel</a:t>
            </a:r>
          </a:p>
          <a:p>
            <a:r>
              <a:rPr lang="et-EE" dirty="0"/>
              <a:t>Fookus sellel, millest kõige enam puudust tuntakse seoses lahkunuga</a:t>
            </a:r>
          </a:p>
          <a:p>
            <a:r>
              <a:rPr lang="et-EE" dirty="0"/>
              <a:t>Alustatakse tegelemist ka negatiivsete aspektidega eelnevas suhtes, nt „Millest sa puudust ei tunne teie suhtes?“</a:t>
            </a:r>
          </a:p>
          <a:p>
            <a:r>
              <a:rPr lang="et-EE" dirty="0"/>
              <a:t>Võib esineda katarsis (osa paranemise protsessist, terapeutilise mõjuga)</a:t>
            </a:r>
          </a:p>
        </p:txBody>
      </p:sp>
    </p:spTree>
    <p:extLst>
      <p:ext uri="{BB962C8B-B14F-4D97-AF65-F5344CB8AC3E}">
        <p14:creationId xmlns:p14="http://schemas.microsoft.com/office/powerpoint/2010/main" val="63998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2E808B-7B73-782D-125C-C182C6BE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32B86EB-65A0-C3D8-3EE0-17A854D6E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070"/>
            <a:ext cx="10883900" cy="559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u="sng" dirty="0"/>
              <a:t>VII SESSIOON</a:t>
            </a:r>
          </a:p>
          <a:p>
            <a:r>
              <a:rPr lang="et-EE" dirty="0"/>
              <a:t>Süütundega tegelemine, irratsionaalsete mõtete tuvastamine</a:t>
            </a:r>
          </a:p>
          <a:p>
            <a:r>
              <a:rPr lang="et-EE" dirty="0"/>
              <a:t>Vihatundega tegelemine, jõuetuse ja hüljatuse tunne</a:t>
            </a:r>
          </a:p>
          <a:p>
            <a:r>
              <a:rPr lang="et-EE" dirty="0"/>
              <a:t>Tunnete väljendamine ja emotsionaalne eneseregulatsioon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u="sng" dirty="0"/>
              <a:t>VIII SESSIOON</a:t>
            </a:r>
          </a:p>
          <a:p>
            <a:r>
              <a:rPr lang="et-EE" dirty="0"/>
              <a:t>Grupi liikmed alustavad hüvasti jätmist lahkunuga. Eelnevatel sessioonidel kogetu on sellel teel suureks abiks. Räägitakse tunnetest, jagatakse kogemusi, toimub vastastikuse abistamise protsess.</a:t>
            </a:r>
          </a:p>
          <a:p>
            <a:r>
              <a:rPr lang="et-EE" dirty="0"/>
              <a:t>Võib esineda katarsis, sügavad tundepuhangud</a:t>
            </a:r>
          </a:p>
          <a:p>
            <a:r>
              <a:rPr lang="et-EE" dirty="0"/>
              <a:t>Arusaam lõplikkusest – lähedane on surnud ega tule enam kunagi tagasi</a:t>
            </a:r>
          </a:p>
        </p:txBody>
      </p:sp>
    </p:spTree>
    <p:extLst>
      <p:ext uri="{BB962C8B-B14F-4D97-AF65-F5344CB8AC3E}">
        <p14:creationId xmlns:p14="http://schemas.microsoft.com/office/powerpoint/2010/main" val="2911902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D52BAB-DCAB-6B36-4E54-8EEED477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8C406D6-5840-E933-DAF4-B9C2199A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845800" cy="6311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u="sng" dirty="0"/>
              <a:t>IX SESSIOON</a:t>
            </a:r>
          </a:p>
          <a:p>
            <a:r>
              <a:rPr lang="et-EE" dirty="0"/>
              <a:t>Osalejad jagavad üksteisega konkreetseid näiteid toimetulekuviisidest</a:t>
            </a:r>
          </a:p>
          <a:p>
            <a:pPr lvl="1"/>
            <a:r>
              <a:rPr lang="et-EE" dirty="0"/>
              <a:t>Grupijuhid abistavad nende lahtimõtestamisel ja hindamisel</a:t>
            </a:r>
          </a:p>
          <a:p>
            <a:r>
              <a:rPr lang="et-EE" dirty="0"/>
              <a:t>Lahkunu esemetega tegelemine. Mida teha asjadega?</a:t>
            </a:r>
          </a:p>
          <a:p>
            <a:r>
              <a:rPr lang="et-EE" dirty="0"/>
              <a:t>Teisel sessioonil seatud eesmärgid vaadatakse üle</a:t>
            </a:r>
          </a:p>
          <a:p>
            <a:r>
              <a:rPr lang="et-EE" dirty="0"/>
              <a:t>Oluline on mõista, et elu on sageli valulik ja ebaõiglane ning lõppkokkuvõttes ei ole valu ja surma eest pääsu</a:t>
            </a:r>
          </a:p>
          <a:p>
            <a:r>
              <a:rPr lang="et-EE" dirty="0"/>
              <a:t>Tuua välja, et inimese elu on tema enda vastutus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u="sng" dirty="0"/>
              <a:t>X SESSIOON</a:t>
            </a:r>
          </a:p>
          <a:p>
            <a:r>
              <a:rPr lang="et-EE" dirty="0"/>
              <a:t>Vaadatakse üle leina staadiumid ja ülesanded</a:t>
            </a:r>
          </a:p>
          <a:p>
            <a:r>
              <a:rPr lang="et-EE" dirty="0"/>
              <a:t>Osalejad väljendavad, kus staadiumis nad enda arvates on</a:t>
            </a:r>
          </a:p>
          <a:p>
            <a:r>
              <a:rPr lang="et-EE" dirty="0"/>
              <a:t>Mida grupi liikmed veel vajavad? Kuidas edasi?</a:t>
            </a:r>
          </a:p>
        </p:txBody>
      </p:sp>
    </p:spTree>
    <p:extLst>
      <p:ext uri="{BB962C8B-B14F-4D97-AF65-F5344CB8AC3E}">
        <p14:creationId xmlns:p14="http://schemas.microsoft.com/office/powerpoint/2010/main" val="3266925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3BCC581-A363-7EE1-9287-C7269F83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0" y="709614"/>
            <a:ext cx="6337300" cy="547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b="1" dirty="0"/>
              <a:t>Viis soovitust, mida enne lahkumist lähedastele öelda:</a:t>
            </a:r>
          </a:p>
          <a:p>
            <a:r>
              <a:rPr lang="et-EE" sz="3600" dirty="0"/>
              <a:t>Anna mulle andeks</a:t>
            </a:r>
          </a:p>
          <a:p>
            <a:r>
              <a:rPr lang="et-EE" sz="3600" dirty="0"/>
              <a:t>Ma annan sulle andeks</a:t>
            </a:r>
          </a:p>
          <a:p>
            <a:r>
              <a:rPr lang="et-EE" sz="3600" dirty="0"/>
              <a:t>Ma armastan sind</a:t>
            </a:r>
          </a:p>
          <a:p>
            <a:r>
              <a:rPr lang="et-EE" sz="3600" dirty="0"/>
              <a:t>Aitäh</a:t>
            </a:r>
          </a:p>
          <a:p>
            <a:r>
              <a:rPr lang="et-EE" sz="3600" dirty="0"/>
              <a:t>Hüvasti</a:t>
            </a:r>
          </a:p>
          <a:p>
            <a:pPr marL="0" indent="0">
              <a:buNone/>
            </a:pPr>
            <a:r>
              <a:rPr lang="et-EE" i="1" dirty="0"/>
              <a:t>(Ükskõik mis järjekorras)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03468E-E086-7E4D-A759-53BD90C9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709613"/>
            <a:ext cx="4035425" cy="54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33DE581-3F3C-869F-E6D6-CC282C3F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349"/>
            <a:ext cx="10515600" cy="3174274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Koolitust rahastab projekt </a:t>
            </a:r>
            <a:br>
              <a:rPr lang="et-EE" dirty="0"/>
            </a:br>
            <a:r>
              <a:rPr lang="et-EE" dirty="0"/>
              <a:t>„SOM strateegiline partnerlus – </a:t>
            </a:r>
            <a:br>
              <a:rPr lang="et-EE" dirty="0"/>
            </a:br>
            <a:r>
              <a:rPr lang="et-EE" dirty="0"/>
              <a:t>Suitsiidiennetus 2025-2026“ </a:t>
            </a:r>
            <a:br>
              <a:rPr lang="et-EE" dirty="0"/>
            </a:br>
            <a:r>
              <a:rPr lang="et-EE" dirty="0"/>
              <a:t>(</a:t>
            </a:r>
            <a:r>
              <a:rPr lang="et-EE" dirty="0" err="1"/>
              <a:t>reg</a:t>
            </a:r>
            <a:r>
              <a:rPr lang="et-EE" dirty="0"/>
              <a:t> nr RES.7.03.24-0027)</a:t>
            </a:r>
          </a:p>
        </p:txBody>
      </p:sp>
    </p:spTree>
    <p:extLst>
      <p:ext uri="{BB962C8B-B14F-4D97-AF65-F5344CB8AC3E}">
        <p14:creationId xmlns:p14="http://schemas.microsoft.com/office/powerpoint/2010/main" val="3162535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8041C29-142D-45E7-8E1D-27462DAD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682" y="426721"/>
            <a:ext cx="10047836" cy="601814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et-EE" altLang="et-EE" sz="3800" b="1" dirty="0">
                <a:solidFill>
                  <a:prstClr val="black"/>
                </a:solidFill>
                <a:cs typeface="Times New Roman" panose="02020603050405020304" pitchFamily="18" charset="0"/>
              </a:rPr>
              <a:t>Merike Sisask</a:t>
            </a: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, PhD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Telefon +372 51 66 543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  <a:hlinkClick r:id="rId3"/>
              </a:rPr>
              <a:t>sisask.merike@gmail.com</a:t>
            </a: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et-EE" altLang="et-EE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Tallinna Ülikool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Ühiskonnateaduste instituut (ÜTI)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Sotsiaaltervishoiu professor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  <a:hlinkClick r:id="rId4"/>
              </a:rPr>
              <a:t>www.tlu.ee</a:t>
            </a:r>
            <a:r>
              <a:rPr lang="et-EE" altLang="et-EE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et-EE" altLang="et-EE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t-EE" sz="1900" dirty="0">
                <a:effectLst/>
              </a:rPr>
              <a:t>Eesti heaoluteaduste tippkeskus </a:t>
            </a:r>
            <a:r>
              <a:rPr lang="et-EE" sz="1900" dirty="0" err="1">
                <a:effectLst/>
              </a:rPr>
              <a:t>EstWell</a:t>
            </a:r>
            <a:r>
              <a:rPr lang="et-EE" sz="1900" dirty="0">
                <a:effectLst/>
              </a:rPr>
              <a:t>, nõukogu liige</a:t>
            </a:r>
            <a:br>
              <a:rPr lang="et-EE" sz="1900" dirty="0">
                <a:effectLst/>
              </a:rPr>
            </a:br>
            <a:r>
              <a:rPr lang="et-EE" sz="1900" dirty="0">
                <a:effectLst/>
                <a:hlinkClick r:id="rId5"/>
              </a:rPr>
              <a:t>https://estwell.ut.ee</a:t>
            </a:r>
            <a:r>
              <a:rPr lang="et-EE" sz="1900" dirty="0">
                <a:effectLst/>
              </a:rPr>
              <a:t> 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et-EE" altLang="et-EE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</a:rPr>
              <a:t>Eesti inimarengu aruanne 2023 „Vaimne tervis ja heaolu“, peatoimetaja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  <a:hlinkClick r:id="rId6"/>
              </a:rPr>
              <a:t>www.inimareng.ee</a:t>
            </a: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et-EE" altLang="et-EE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</a:rPr>
              <a:t>Eesti-Rootsi vaimse tervise ja </a:t>
            </a:r>
            <a:r>
              <a:rPr lang="et-EE" altLang="et-EE" sz="19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suitsidoloogia</a:t>
            </a: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</a:rPr>
              <a:t> instituut (ERSI), juhatuse liige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  <a:hlinkClick r:id="rId7"/>
              </a:rPr>
              <a:t>www.suicidology.ee</a:t>
            </a:r>
            <a:endParaRPr lang="et-EE" altLang="et-EE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et-EE" altLang="et-EE" sz="19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</a:rPr>
              <a:t>Tervisekliinik Nõmmel, juhatuse liige</a:t>
            </a: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  <a:hlinkClick r:id="rId8"/>
              </a:rPr>
              <a:t>www.tervisekliinik.ee</a:t>
            </a:r>
            <a:r>
              <a:rPr lang="et-EE" altLang="et-EE" sz="19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82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A4F4-4C29-DDCE-C1A8-B20E84B8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3274F0-EF50-BAC3-9518-F780AC33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19"/>
            <a:ext cx="10515600" cy="1084081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MEENUTUS EELMISEST KORRAST</a:t>
            </a:r>
          </a:p>
        </p:txBody>
      </p:sp>
    </p:spTree>
    <p:extLst>
      <p:ext uri="{BB962C8B-B14F-4D97-AF65-F5344CB8AC3E}">
        <p14:creationId xmlns:p14="http://schemas.microsoft.com/office/powerpoint/2010/main" val="428036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g33c35377f0b_2_4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102" y="-23902"/>
            <a:ext cx="9112354" cy="6881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52E4EBB9-2694-E45F-9A32-52BA224293CC}"/>
              </a:ext>
            </a:extLst>
          </p:cNvPr>
          <p:cNvSpPr/>
          <p:nvPr/>
        </p:nvSpPr>
        <p:spPr>
          <a:xfrm>
            <a:off x="9263270" y="1808922"/>
            <a:ext cx="1480930" cy="18586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AFEEE-F4AF-3FB3-C784-3D20483A8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9C6D6687-FE82-83E0-FCC6-30F44443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33" y="0"/>
            <a:ext cx="9813734" cy="6858000"/>
          </a:xfrm>
          <a:prstGeom prst="rect">
            <a:avLst/>
          </a:prstGeom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E3D95A78-139D-0CCF-B817-320CBE556613}"/>
              </a:ext>
            </a:extLst>
          </p:cNvPr>
          <p:cNvSpPr/>
          <p:nvPr/>
        </p:nvSpPr>
        <p:spPr>
          <a:xfrm>
            <a:off x="7377796" y="5467070"/>
            <a:ext cx="3747404" cy="13604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841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D1158203-916A-A809-E5C9-AF12C8FE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1" y="3039216"/>
            <a:ext cx="3108868" cy="3530549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100A47D0-BFBC-DAA5-06EE-2F966FBA6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06" y="176746"/>
            <a:ext cx="10447534" cy="44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B5858-B295-3DC4-C9BD-D739A4053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1DCAE06-9FD5-CA57-C66D-DE1AD666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19"/>
            <a:ext cx="10515600" cy="1084081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SUITSIIDILEIN JA LÄHEDASTE VAJADUSED</a:t>
            </a:r>
          </a:p>
        </p:txBody>
      </p:sp>
    </p:spTree>
    <p:extLst>
      <p:ext uri="{BB962C8B-B14F-4D97-AF65-F5344CB8AC3E}">
        <p14:creationId xmlns:p14="http://schemas.microsoft.com/office/powerpoint/2010/main" val="102267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t-EE">
                <a:solidFill>
                  <a:srgbClr val="C00000"/>
                </a:solidFill>
              </a:rPr>
              <a:t>KUI PALJUSID </a:t>
            </a:r>
            <a:r>
              <a:rPr lang="et-EE"/>
              <a:t>inimesi üks enesetapp puudutab?</a:t>
            </a: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t-EE" sz="3200" b="1" dirty="0">
                <a:solidFill>
                  <a:srgbClr val="C00000"/>
                </a:solidFill>
              </a:rPr>
              <a:t>Suitsiidist mõjutatud lähedaste arv on palju suurem kui arvatakse</a:t>
            </a:r>
            <a:endParaRPr sz="3200" b="1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dirty="0"/>
              <a:t>1973 – </a:t>
            </a:r>
            <a:r>
              <a:rPr lang="et-EE" dirty="0" err="1"/>
              <a:t>Shneidmani</a:t>
            </a:r>
            <a:r>
              <a:rPr lang="et-EE" dirty="0"/>
              <a:t> pakutud 6 lähedast leinajat </a:t>
            </a:r>
            <a:r>
              <a:rPr lang="et-EE" sz="2000" i="1" dirty="0"/>
              <a:t>(</a:t>
            </a:r>
            <a:r>
              <a:rPr lang="et-EE" sz="2000" i="1" dirty="0" err="1"/>
              <a:t>Andress</a:t>
            </a:r>
            <a:r>
              <a:rPr lang="et-EE" sz="2000" i="1" dirty="0"/>
              <a:t> &amp; </a:t>
            </a:r>
            <a:r>
              <a:rPr lang="et-EE" sz="2000" i="1" dirty="0" err="1"/>
              <a:t>Corey</a:t>
            </a:r>
            <a:r>
              <a:rPr lang="et-EE" sz="2000" i="1" dirty="0"/>
              <a:t>, 1978)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dirty="0"/>
              <a:t>2019 – suitsiid puudutab 135 inimest </a:t>
            </a:r>
            <a:r>
              <a:rPr lang="et-EE" sz="2000" i="1" dirty="0"/>
              <a:t>(</a:t>
            </a:r>
            <a:r>
              <a:rPr lang="et-EE" sz="2000" i="1" dirty="0" err="1"/>
              <a:t>Cerel</a:t>
            </a:r>
            <a:r>
              <a:rPr lang="et-EE" sz="2000" i="1" dirty="0"/>
              <a:t> 2019)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dirty="0"/>
              <a:t>2023 – suitsiid puudutab 60 inimest </a:t>
            </a:r>
            <a:r>
              <a:rPr lang="et-EE" sz="2000" i="1" dirty="0"/>
              <a:t>(</a:t>
            </a:r>
            <a:r>
              <a:rPr lang="et-EE" sz="2000" i="1" dirty="0" err="1"/>
              <a:t>Zommerman</a:t>
            </a:r>
            <a:r>
              <a:rPr lang="et-EE" sz="2000" i="1" dirty="0"/>
              <a:t> et </a:t>
            </a:r>
            <a:r>
              <a:rPr lang="et-EE" sz="2000" i="1" dirty="0" err="1"/>
              <a:t>al</a:t>
            </a:r>
            <a:r>
              <a:rPr lang="et-EE" sz="2000" i="1" dirty="0"/>
              <a:t>., 2023)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t-EE" b="1" dirty="0">
                <a:solidFill>
                  <a:srgbClr val="C00000"/>
                </a:solidFill>
              </a:rPr>
              <a:t>EESTIS AASTAL 2024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t-EE" dirty="0">
                <a:solidFill>
                  <a:srgbClr val="C00000"/>
                </a:solidFill>
              </a:rPr>
              <a:t>175 suitsiidi aastas X 135 = 23 625 suitsiidist mõjutatud inimest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594" lvl="0" indent="-507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RIKE SISASK venia legendi 11.10.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MERIKE SISASK venia legendi 11.10.2018</Template>
  <TotalTime>7758</TotalTime>
  <Words>1777</Words>
  <Application>Microsoft Office PowerPoint</Application>
  <PresentationFormat>Laiekraan</PresentationFormat>
  <Paragraphs>250</Paragraphs>
  <Slides>35</Slides>
  <Notes>16</Notes>
  <HiddenSlides>0</HiddenSlides>
  <MMClips>1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 Neue</vt:lpstr>
      <vt:lpstr>Times New Roman</vt:lpstr>
      <vt:lpstr>Wingdings</vt:lpstr>
      <vt:lpstr>MERIKE SISASK venia legendi 11.10.2018</vt:lpstr>
      <vt:lpstr>1_Office Theme</vt:lpstr>
      <vt:lpstr>3_Office Theme</vt:lpstr>
      <vt:lpstr>2. koolituspäev 24.10.2025 (10:00-17:30)</vt:lpstr>
      <vt:lpstr>KOKKULEPPED</vt:lpstr>
      <vt:lpstr>TÄNASED TEEMAD PÄRASTLÕUNAKS</vt:lpstr>
      <vt:lpstr>MEENUTUS EELMISEST KORRAST</vt:lpstr>
      <vt:lpstr>PowerPointi esitlus</vt:lpstr>
      <vt:lpstr>PowerPointi esitlus</vt:lpstr>
      <vt:lpstr>PowerPointi esitlus</vt:lpstr>
      <vt:lpstr>SUITSIIDILEIN JA LÄHEDASTE VAJADUSED</vt:lpstr>
      <vt:lpstr>KUI PALJUSID inimesi üks enesetapp puudutab?</vt:lpstr>
      <vt:lpstr>KES need puudutatud inimesed on?</vt:lpstr>
      <vt:lpstr>KUIDAS need inimesed puudutatud on?</vt:lpstr>
      <vt:lpstr>Pearaadio taskuhäälingusari „Elu pärast enesetappu“</vt:lpstr>
      <vt:lpstr>Marini lugu (37a)</vt:lpstr>
      <vt:lpstr>Kui sinu lähedane on võtnud endalt elu</vt:lpstr>
      <vt:lpstr>Mis teeb lähedaste leina enesetapu järel keerukaks?</vt:lpstr>
      <vt:lpstr>PowerPointi esitlus</vt:lpstr>
      <vt:lpstr>Suitsiidi tõttu lähedase kaotanud inimeste abistamise mudel</vt:lpstr>
      <vt:lpstr>PowerPointi esitlus</vt:lpstr>
      <vt:lpstr>1. Julgustuse ja info jagamine suitsiidist mõjutatud lähedastele</vt:lpstr>
      <vt:lpstr>2. Sotsiaal- meedia grupp suitsiidist mõjutatud lähedastele</vt:lpstr>
      <vt:lpstr>3. Kogukonna- sündmused suitsiidist mõjutatud lähedastele</vt:lpstr>
      <vt:lpstr>4. Kogemustoe grupid suitsiidist mõjutatud lähedastele</vt:lpstr>
      <vt:lpstr>PowerPointi esitlus</vt:lpstr>
      <vt:lpstr>Tugigrupid, sisu ja struktuur</vt:lpstr>
      <vt:lpstr>PowerPointi esitlus</vt:lpstr>
      <vt:lpstr>MILLELE MÕELDA TUGIGRUPI LOOMISEL?</vt:lpstr>
      <vt:lpstr>GRUPITÖÖ MUDEL (üks võimalik näide)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Koolitust rahastab projekt  „SOM strateegiline partnerlus –  Suitsiidiennetus 2025-2026“  (reg nr RES.7.03.24-0027)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mental health in successful aging</dc:title>
  <dc:creator>Merike Sisask</dc:creator>
  <cp:lastModifiedBy>Merike Sisask</cp:lastModifiedBy>
  <cp:revision>178</cp:revision>
  <cp:lastPrinted>2018-05-15T09:56:08Z</cp:lastPrinted>
  <dcterms:created xsi:type="dcterms:W3CDTF">2017-12-27T17:09:47Z</dcterms:created>
  <dcterms:modified xsi:type="dcterms:W3CDTF">2025-10-23T15:20:36Z</dcterms:modified>
</cp:coreProperties>
</file>