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embeddedFontLst>
    <p:embeddedFont>
      <p:font typeface="Poppins"/>
      <p:regular r:id="rId34"/>
      <p:bold r:id="rId35"/>
      <p:italic r:id="rId36"/>
      <p:boldItalic r:id="rId37"/>
    </p:embeddedFont>
    <p:embeddedFont>
      <p:font typeface="Poppins Medium"/>
      <p:regular r:id="rId38"/>
      <p:bold r:id="rId39"/>
      <p:italic r:id="rId40"/>
      <p:boldItalic r:id="rId41"/>
    </p:embeddedFont>
    <p:embeddedFont>
      <p:font typeface="Poppins SemiBold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6" roundtripDataSignature="AMtx7mjJKLtGXba+fASewj6iaCg/9CI0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90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Medium-italic.fntdata"/><Relationship Id="rId20" Type="http://schemas.openxmlformats.org/officeDocument/2006/relationships/slide" Target="slides/slide13.xml"/><Relationship Id="rId42" Type="http://schemas.openxmlformats.org/officeDocument/2006/relationships/font" Target="fonts/PoppinsSemiBold-regular.fntdata"/><Relationship Id="rId41" Type="http://schemas.openxmlformats.org/officeDocument/2006/relationships/font" Target="fonts/PoppinsMedium-boldItalic.fntdata"/><Relationship Id="rId22" Type="http://schemas.openxmlformats.org/officeDocument/2006/relationships/slide" Target="slides/slide15.xml"/><Relationship Id="rId44" Type="http://schemas.openxmlformats.org/officeDocument/2006/relationships/font" Target="fonts/PoppinsSemiBold-italic.fntdata"/><Relationship Id="rId21" Type="http://schemas.openxmlformats.org/officeDocument/2006/relationships/slide" Target="slides/slide14.xml"/><Relationship Id="rId43" Type="http://schemas.openxmlformats.org/officeDocument/2006/relationships/font" Target="fonts/PoppinsSemiBold-bold.fntdata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font" Target="fonts/Poppi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Poppins-bold.fntdata"/><Relationship Id="rId12" Type="http://schemas.openxmlformats.org/officeDocument/2006/relationships/slide" Target="slides/slide5.xml"/><Relationship Id="rId34" Type="http://schemas.openxmlformats.org/officeDocument/2006/relationships/font" Target="fonts/Poppins-regular.fntdata"/><Relationship Id="rId15" Type="http://schemas.openxmlformats.org/officeDocument/2006/relationships/slide" Target="slides/slide8.xml"/><Relationship Id="rId37" Type="http://schemas.openxmlformats.org/officeDocument/2006/relationships/font" Target="fonts/Poppins-boldItalic.fntdata"/><Relationship Id="rId14" Type="http://schemas.openxmlformats.org/officeDocument/2006/relationships/slide" Target="slides/slide7.xml"/><Relationship Id="rId36" Type="http://schemas.openxmlformats.org/officeDocument/2006/relationships/font" Target="fonts/Poppins-italic.fntdata"/><Relationship Id="rId17" Type="http://schemas.openxmlformats.org/officeDocument/2006/relationships/slide" Target="slides/slide10.xml"/><Relationship Id="rId39" Type="http://schemas.openxmlformats.org/officeDocument/2006/relationships/font" Target="fonts/PoppinsMedium-bold.fntdata"/><Relationship Id="rId16" Type="http://schemas.openxmlformats.org/officeDocument/2006/relationships/slide" Target="slides/slide9.xml"/><Relationship Id="rId38" Type="http://schemas.openxmlformats.org/officeDocument/2006/relationships/font" Target="fonts/PoppinsMedium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5" name="Google Shape;32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" name="Google Shape;3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5" name="Google Shape;34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E-õppe korral hoia meeles, et õpilaste kaamerad oleksid vaatamise ajal sisse lülitatud ja mikrofonid väljas.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Saada teine klipp õpilastele </a:t>
            </a:r>
            <a:r>
              <a:rPr b="0" i="1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chat`</a:t>
            </a: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kaudu: https://www.youtube.com/watch?v=GLQ_-5D7apE&amp;list=PL5ryenLAx4ruiVeyUXjN4jDucrBy-ZQn9&amp;index=2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Klipi pikkus: 10.37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 sz="1400"/>
              <a:t>Hoidke info enesevigastuste kohta väga üldisena. Suunake teema sellele, kuidas otsida abi usaldusväärselt täiskasvanult.</a:t>
            </a:r>
            <a:endParaRPr sz="1400"/>
          </a:p>
        </p:txBody>
      </p:sp>
      <p:sp>
        <p:nvSpPr>
          <p:cNvPr id="365" name="Google Shape;36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0" name="Google Shape;3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0" name="Google Shape;39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9" name="Google Shape;39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0" name="Google Shape;41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E-õpet tehes hoia meeles, et õpilaste kaamerad oleksid sisse lülitatud ja mikrofon väljas.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Saada kolmas klipp läbi </a:t>
            </a:r>
            <a:r>
              <a:rPr b="0" i="1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chat`</a:t>
            </a: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i: https://www.youtube.com/watch?v=8tIIEW33-Vs&amp;list=PL5ryenLAx4ruiVeyUXjN4jDucrBy-ZQn9&amp;index=3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Klipi pikkus: 8.30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9" name="Google Shape;41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5" name="Google Shape;42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2" name="Google Shape;43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1" name="Google Shape;44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Add to discussion guide</a:t>
            </a:r>
            <a:endParaRPr/>
          </a:p>
        </p:txBody>
      </p:sp>
      <p:sp>
        <p:nvSpPr>
          <p:cNvPr id="455" name="Google Shape;45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Järgmisena jaga palun õpilastele laiali depressiooniküsimustik (jääbki nende kätte) ning seejärel abisoovi leht, mille õpilased annavad Sulle isiklikult üle, mitte ei saada edasi. Anna need ümbrikus koolipsühholoogile.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Virtuaalselt depressiooni küsimustikku ei täideta! Abisoovi tekst lase õpilastel saata kooli meiliaadressi kaudu tagasi programmi läbiviijale. Näidisteksti leiad materjalidest, ent palun </a:t>
            </a:r>
            <a:r>
              <a:rPr b="1" lang="et-EE"/>
              <a:t>kohenda seda enne </a:t>
            </a:r>
            <a:r>
              <a:rPr b="0" lang="et-EE"/>
              <a:t>oma klassile sobilikuks.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t-EE"/>
              <a:t>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8" name="Google Shape;47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E-õppena esitades, hoia meeles, et õpilaste kaamerad oleksid video vaatamise ajal sisse lülitatud ja mikrofon oleks väljas. 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Saada esimene klipp </a:t>
            </a:r>
            <a:r>
              <a:rPr b="0" i="1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chatt`</a:t>
            </a: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kaudu: https://www.youtube.com/watch?v=qqszBLZf7m0&amp;list=PL5ryenLAx4ruiVeyUXjN4jDucrBy-ZQn9&amp;index=1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t-E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Klipi pikkus: 11:15</a:t>
            </a:r>
            <a:endParaRPr b="0"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lang="et-EE"/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6" name="Google Shape;2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1" name="Google Shape;91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45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4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" name="Google Shape;109;p4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" name="Google Shape;110;p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4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4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4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4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8" name="Google Shape;118;p4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4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5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4" name="Google Shape;134;p5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5" name="Google Shape;135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5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5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2" name="Google Shape;142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5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5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5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53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5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5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65" name="Google Shape;165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725555" y="1744318"/>
            <a:ext cx="7886700" cy="25258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4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54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7" name="Google Shape;177;p5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5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5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5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5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5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5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5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5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5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0" name="Google Shape;190;p56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5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2" name="Google Shape;192;p5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3" name="Google Shape;193;p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5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5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7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5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5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5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4500"/>
              <a:buFont typeface="Poppi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5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08" name="Google Shape;208;p5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09" name="Google Shape;209;p5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6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6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16" name="Google Shape;216;p6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6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6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1"/>
          <p:cNvSpPr txBox="1"/>
          <p:nvPr>
            <p:ph type="title"/>
          </p:nvPr>
        </p:nvSpPr>
        <p:spPr>
          <a:xfrm>
            <a:off x="725555" y="833987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61"/>
          <p:cNvSpPr txBox="1"/>
          <p:nvPr>
            <p:ph idx="1" type="body"/>
          </p:nvPr>
        </p:nvSpPr>
        <p:spPr>
          <a:xfrm rot="5400000">
            <a:off x="3405991" y="-936118"/>
            <a:ext cx="252582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2" name="Google Shape;222;p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6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6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6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6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6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3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3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1400"/>
              <a:buNone/>
              <a:defRPr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6"/>
              </a:buClr>
              <a:buSzPts val="2400"/>
              <a:buFont typeface="Poppins"/>
              <a:buNone/>
              <a:defRPr sz="2400">
                <a:solidFill>
                  <a:srgbClr val="00A8A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725555" y="2169215"/>
            <a:ext cx="7886700" cy="21009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A8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84" name="Google Shape;84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86712" y="157708"/>
            <a:ext cx="1721832" cy="173734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9"/>
          <p:cNvSpPr txBox="1"/>
          <p:nvPr>
            <p:ph idx="1" type="body"/>
          </p:nvPr>
        </p:nvSpPr>
        <p:spPr>
          <a:xfrm>
            <a:off x="725555" y="2169215"/>
            <a:ext cx="7886700" cy="21009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9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A9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" name="Google Shape;8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65076" y="4792926"/>
            <a:ext cx="1959362" cy="1545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725555" y="1744318"/>
            <a:ext cx="7886700" cy="25258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31"/>
          <p:cNvSpPr/>
          <p:nvPr/>
        </p:nvSpPr>
        <p:spPr>
          <a:xfrm>
            <a:off x="0" y="873353"/>
            <a:ext cx="422644" cy="3396793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1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00A8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1" name="Google Shape;161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65076" y="4792926"/>
            <a:ext cx="1959362" cy="1545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8.jpg"/><Relationship Id="rId5" Type="http://schemas.openxmlformats.org/officeDocument/2006/relationships/image" Target="../media/image13.jpg"/><Relationship Id="rId6" Type="http://schemas.openxmlformats.org/officeDocument/2006/relationships/image" Target="../media/image10.jpg"/><Relationship Id="rId7" Type="http://schemas.openxmlformats.org/officeDocument/2006/relationships/image" Target="../media/image14.png"/><Relationship Id="rId8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Relationship Id="rId4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0.png"/><Relationship Id="rId7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/>
          <p:nvPr/>
        </p:nvSpPr>
        <p:spPr>
          <a:xfrm>
            <a:off x="724583" y="1171936"/>
            <a:ext cx="7527000" cy="7040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Suitsiidiennetusprogramm koolidele</a:t>
            </a:r>
            <a:endParaRPr b="0" i="0" sz="11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6" name="Google Shape;2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9907" y="4347270"/>
            <a:ext cx="1517945" cy="45336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"/>
          <p:cNvSpPr txBox="1"/>
          <p:nvPr/>
        </p:nvSpPr>
        <p:spPr>
          <a:xfrm>
            <a:off x="724583" y="312423"/>
            <a:ext cx="75270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t-EE" sz="4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Suitsiidi Ohu Signaalid</a:t>
            </a:r>
            <a:endParaRPr b="1" i="0" sz="40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person, person&#10;&#10;Description automatically generated" id="238" name="Google Shape;2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6635" y="2255560"/>
            <a:ext cx="3222291" cy="181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women sitting on a bench&#10;&#10;Description automatically generated with medium confidence" id="239" name="Google Shape;239;p1"/>
          <p:cNvPicPr preferRelativeResize="0"/>
          <p:nvPr/>
        </p:nvPicPr>
        <p:blipFill rotWithShape="1">
          <a:blip r:embed="rId5">
            <a:alphaModFix/>
          </a:blip>
          <a:srcRect b="0" l="0" r="7041" t="0"/>
          <a:stretch/>
        </p:blipFill>
        <p:spPr>
          <a:xfrm>
            <a:off x="2984963" y="2255560"/>
            <a:ext cx="2995428" cy="181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o people sitting on a couch&#10;&#10;Description automatically generated with medium confidence" id="240" name="Google Shape;240;p1"/>
          <p:cNvPicPr preferRelativeResize="0"/>
          <p:nvPr/>
        </p:nvPicPr>
        <p:blipFill rotWithShape="1">
          <a:blip r:embed="rId6">
            <a:alphaModFix/>
          </a:blip>
          <a:srcRect b="939" l="9298" r="13" t="0"/>
          <a:stretch/>
        </p:blipFill>
        <p:spPr>
          <a:xfrm>
            <a:off x="5980391" y="2255562"/>
            <a:ext cx="3336979" cy="1812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tsiaalkindlustusamet" id="241" name="Google Shape;24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57242" y="4354487"/>
            <a:ext cx="1629516" cy="438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lunabi logo" id="242" name="Google Shape;24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4583" y="4308058"/>
            <a:ext cx="1373778" cy="531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"/>
          <p:cNvSpPr txBox="1"/>
          <p:nvPr/>
        </p:nvSpPr>
        <p:spPr>
          <a:xfrm>
            <a:off x="628650" y="565914"/>
            <a:ext cx="3358134" cy="1452781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 kirjeldas Kertu Liisile?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10"/>
          <p:cNvSpPr txBox="1"/>
          <p:nvPr/>
        </p:nvSpPr>
        <p:spPr>
          <a:xfrm>
            <a:off x="3866800" y="462000"/>
            <a:ext cx="4647600" cy="4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292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Energia- ja huvipuudus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/>
          </a:p>
          <a:p>
            <a:pPr indent="-176212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viitsi trenni minna.“</a:t>
            </a:r>
            <a:endParaRPr/>
          </a:p>
          <a:p>
            <a:pPr indent="-176212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ole enam mingit jaksu.“</a:t>
            </a:r>
            <a:endParaRPr/>
          </a:p>
          <a:p>
            <a:pPr indent="-176212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näe koolil ja trennil enam mingit   mõtet.“</a:t>
            </a:r>
            <a:endParaRPr/>
          </a:p>
          <a:p>
            <a:pPr indent="-176212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„Kõik on nii väsitav.“</a:t>
            </a:r>
            <a:endParaRPr/>
          </a:p>
          <a:p>
            <a:pPr indent="-176212" lvl="0" marL="4905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050"/>
              <a:buFont typeface="Noto Sans Symbols"/>
              <a:buChar char="▪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„Ei saa aru, mis selle kõige </a:t>
            </a:r>
            <a:r>
              <a:rPr b="0" i="1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point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on.”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Puuduv tuleviku</a:t>
            </a:r>
            <a:r>
              <a:rPr b="1" lang="et-EE" sz="1500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visioon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 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 tegelikult ei näe ennast enam üldse õpetajana ette.”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Endast negatiivselt rääkimine: 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 ei sobigi kuskile.”</a:t>
            </a:r>
            <a:endParaRPr/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Jutud enesetapust: 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 tahaksin ka lihtsalt voodis teki all lamada ja mitte kunagi enam ärgata.“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Enesekahjustamine: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on märganud, kuidas Kertu varjab oma arme.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person, person&#10;&#10;Description automatically generated" id="329" name="Google Shape;3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49" y="2731127"/>
            <a:ext cx="2979254" cy="16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0"/>
          <p:cNvSpPr txBox="1"/>
          <p:nvPr/>
        </p:nvSpPr>
        <p:spPr>
          <a:xfrm>
            <a:off x="2644514" y="3276810"/>
            <a:ext cx="768553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Liis</a:t>
            </a:r>
            <a:endParaRPr/>
          </a:p>
        </p:txBody>
      </p:sp>
      <p:sp>
        <p:nvSpPr>
          <p:cNvPr id="331" name="Google Shape;331;p10"/>
          <p:cNvSpPr txBox="1"/>
          <p:nvPr/>
        </p:nvSpPr>
        <p:spPr>
          <a:xfrm>
            <a:off x="697679" y="4055316"/>
            <a:ext cx="1265987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Kertu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"/>
          <p:cNvSpPr txBox="1"/>
          <p:nvPr/>
        </p:nvSpPr>
        <p:spPr>
          <a:xfrm>
            <a:off x="770534" y="880820"/>
            <a:ext cx="7546152" cy="162952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Liis jagas Kertuga oma depressioonikogemust. Kuidas võis see Kertut toetada?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11"/>
          <p:cNvSpPr txBox="1"/>
          <p:nvPr/>
        </p:nvSpPr>
        <p:spPr>
          <a:xfrm>
            <a:off x="508090" y="3263975"/>
            <a:ext cx="2578500" cy="17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B665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Kertu ei ole ainuke, kes niimoodi tunneb.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Paljud õpilased vaevlevad sarnaste murede küüsis, isegi kui pealtnäha on kõik parimas korras.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 txBox="1"/>
          <p:nvPr/>
        </p:nvSpPr>
        <p:spPr>
          <a:xfrm>
            <a:off x="3343145" y="3264013"/>
            <a:ext cx="2483700" cy="17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Nõustamine muudab väga palju –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depressioon on ravitav. 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 txBox="1"/>
          <p:nvPr/>
        </p:nvSpPr>
        <p:spPr>
          <a:xfrm>
            <a:off x="6303499" y="3264025"/>
            <a:ext cx="21384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Abi on saadaval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ja asjad saavad minna paremaks.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 txBox="1"/>
          <p:nvPr/>
        </p:nvSpPr>
        <p:spPr>
          <a:xfrm>
            <a:off x="1509489" y="2633151"/>
            <a:ext cx="575700" cy="86684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4284150" y="2633152"/>
            <a:ext cx="575700" cy="86684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11"/>
          <p:cNvSpPr txBox="1"/>
          <p:nvPr/>
        </p:nvSpPr>
        <p:spPr>
          <a:xfrm>
            <a:off x="7084868" y="2633152"/>
            <a:ext cx="575700" cy="86684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"/>
          <p:cNvSpPr/>
          <p:nvPr/>
        </p:nvSpPr>
        <p:spPr>
          <a:xfrm>
            <a:off x="939363" y="1195923"/>
            <a:ext cx="1555955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6700012" y="1195923"/>
            <a:ext cx="1275830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3769978" y="1195923"/>
            <a:ext cx="1604045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 txBox="1"/>
          <p:nvPr/>
        </p:nvSpPr>
        <p:spPr>
          <a:xfrm>
            <a:off x="0" y="875169"/>
            <a:ext cx="914400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Kuidas oskas Liis kasutada ACTi?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p12"/>
          <p:cNvSpPr txBox="1"/>
          <p:nvPr/>
        </p:nvSpPr>
        <p:spPr>
          <a:xfrm>
            <a:off x="717255" y="3140704"/>
            <a:ext cx="21699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märkas, et Kertu oli hädas, ja rääkis temaga sellest.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Kertu väljendas enesetapumõtteid, mõistis Liis, et on põhjust muretseda.</a:t>
            </a:r>
            <a:endParaRPr/>
          </a:p>
        </p:txBody>
      </p:sp>
      <p:sp>
        <p:nvSpPr>
          <p:cNvPr id="352" name="Google Shape;352;p12"/>
          <p:cNvSpPr txBox="1"/>
          <p:nvPr/>
        </p:nvSpPr>
        <p:spPr>
          <a:xfrm>
            <a:off x="3428062" y="3142114"/>
            <a:ext cx="23700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kuulas ja andis Kertule mõista, et võtab tema tundeid tõsiselt.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rääkis Kertule oma raskustest, andes mõista, et ka tema on olnud sarnases olukorras.</a:t>
            </a:r>
            <a:endParaRPr b="1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12"/>
          <p:cNvSpPr txBox="1"/>
          <p:nvPr/>
        </p:nvSpPr>
        <p:spPr>
          <a:xfrm>
            <a:off x="6347007" y="3140704"/>
            <a:ext cx="22281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Liis nõudis, et Kertu räägiks täiskasvanuga. 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Kertu esialgu keeldus, ütles ta: </a:t>
            </a:r>
            <a:r>
              <a:rPr lang="et-EE" sz="12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sina ei räägi, räägin ma ise.” Ta ei andnud alla, kuni sõber nõustus abi otsima.  </a:t>
            </a:r>
            <a:endParaRPr b="1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676713" y="1977543"/>
            <a:ext cx="2081255" cy="6032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Acknowledge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(teadvusta)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3885970" y="1977543"/>
            <a:ext cx="137206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Care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(hooli)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6724248" y="1977543"/>
            <a:ext cx="1227359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Tell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(räägi)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/>
        </p:nvSpPr>
        <p:spPr>
          <a:xfrm>
            <a:off x="808497" y="318885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Vaatame teist klippi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group of women sitting on a bench&#10;&#10;Description automatically generated with medium confidence" id="362" name="Google Shape;3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6478" y="1309254"/>
            <a:ext cx="5611045" cy="31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"/>
          <p:cNvSpPr txBox="1"/>
          <p:nvPr/>
        </p:nvSpPr>
        <p:spPr>
          <a:xfrm>
            <a:off x="636075" y="565921"/>
            <a:ext cx="31851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märkasid Anette loos?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14"/>
          <p:cNvSpPr txBox="1"/>
          <p:nvPr/>
        </p:nvSpPr>
        <p:spPr>
          <a:xfrm>
            <a:off x="3993075" y="565925"/>
            <a:ext cx="44235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7338" lvl="0" marL="28733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Anette tundis end tihti kurvameelse</a:t>
            </a:r>
            <a:r>
              <a:rPr b="1" lang="et-EE" sz="1500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lt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veetis palju aega kodus, aga ka kodus ei meeldinud talle olla;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energia kadus ära;</a:t>
            </a:r>
            <a:endParaRPr/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ei jaksanud kodu</a:t>
            </a:r>
            <a:r>
              <a:rPr b="1" lang="et-EE" sz="1500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 välja tulla;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jäi sõbrannast kaugeks;</a:t>
            </a:r>
            <a:endParaRPr/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oli päevi, mil kõik tundus talle negatiivne, aga ka päevi, mil ta ei tundnud mitte midagi;</a:t>
            </a:r>
            <a:endParaRPr/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soovis end vigastada;</a:t>
            </a:r>
            <a:endParaRPr/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nägi suitsiidis loogilist tegu.</a:t>
            </a:r>
            <a:endParaRPr/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erson looking at something&#10;&#10;Description automatically generated with low confidence" id="369" name="Google Shape;3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69" y="2571741"/>
            <a:ext cx="2971819" cy="1671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"/>
          <p:cNvSpPr txBox="1"/>
          <p:nvPr/>
        </p:nvSpPr>
        <p:spPr>
          <a:xfrm>
            <a:off x="770535" y="70037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Anett</a:t>
            </a:r>
            <a:r>
              <a:rPr b="1" lang="et-EE" sz="3000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 lugu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15"/>
          <p:cNvSpPr txBox="1"/>
          <p:nvPr/>
        </p:nvSpPr>
        <p:spPr>
          <a:xfrm>
            <a:off x="770536" y="1562732"/>
            <a:ext cx="2971819" cy="66007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Miks oli Saskia Anet</a:t>
            </a: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</a:t>
            </a: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ile hea sõber?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5"/>
          <p:cNvSpPr txBox="1"/>
          <p:nvPr/>
        </p:nvSpPr>
        <p:spPr>
          <a:xfrm>
            <a:off x="770526" y="2368824"/>
            <a:ext cx="2971820" cy="108805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Kuidas kasutaksid Anetti lugu, et veenda sõpra abi otsima?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standing in a room&#10;&#10;Description automatically generated with medium confidence" id="377" name="Google Shape;3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8083" y="1639012"/>
            <a:ext cx="4490361" cy="252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"/>
          <p:cNvSpPr txBox="1"/>
          <p:nvPr/>
        </p:nvSpPr>
        <p:spPr>
          <a:xfrm>
            <a:off x="628650" y="565952"/>
            <a:ext cx="31572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Sofia Saaral märkas?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4361394" y="390153"/>
            <a:ext cx="413550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9075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puudus proovidest,</a:t>
            </a:r>
            <a:r>
              <a:rPr b="0" i="0" lang="et-EE" sz="15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millest ta muidu väga hoolis ja milles osalemist vanasti nautis. Isegi kui ta kohale tuli, oli ta n-ö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omas mullis.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04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86B66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190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ei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veetnud enam sõpradega aega.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04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86B66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190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ei postitanud enam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sotsiaalmeedias ega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vastanud sõprade sõnumitele.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04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86B66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21907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Saara ütles: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“Te ei pea minu pärast enam pikalt muretsema.”</a:t>
            </a:r>
            <a:endParaRPr b="0" i="0" sz="15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indoor, person, window&#10;&#10;Description automatically generated" id="384" name="Google Shape;384;p16"/>
          <p:cNvPicPr preferRelativeResize="0"/>
          <p:nvPr/>
        </p:nvPicPr>
        <p:blipFill rotWithShape="1">
          <a:blip r:embed="rId3">
            <a:alphaModFix/>
          </a:blip>
          <a:srcRect b="-21" l="0" r="13" t="0"/>
          <a:stretch/>
        </p:blipFill>
        <p:spPr>
          <a:xfrm>
            <a:off x="1681029" y="3562743"/>
            <a:ext cx="2104761" cy="1366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on a couch&#10;&#10;Description automatically generated with low confidence" id="385" name="Google Shape;385;p16"/>
          <p:cNvPicPr preferRelativeResize="0"/>
          <p:nvPr/>
        </p:nvPicPr>
        <p:blipFill rotWithShape="1">
          <a:blip r:embed="rId4">
            <a:alphaModFix/>
          </a:blip>
          <a:srcRect b="15" l="0" r="-31" t="0"/>
          <a:stretch/>
        </p:blipFill>
        <p:spPr>
          <a:xfrm>
            <a:off x="650146" y="2118731"/>
            <a:ext cx="2083264" cy="137438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6"/>
          <p:cNvSpPr txBox="1"/>
          <p:nvPr/>
        </p:nvSpPr>
        <p:spPr>
          <a:xfrm>
            <a:off x="1762803" y="4224248"/>
            <a:ext cx="768553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Sofia</a:t>
            </a:r>
            <a:endParaRPr/>
          </a:p>
        </p:txBody>
      </p:sp>
      <p:sp>
        <p:nvSpPr>
          <p:cNvPr id="387" name="Google Shape;387;p16"/>
          <p:cNvSpPr txBox="1"/>
          <p:nvPr/>
        </p:nvSpPr>
        <p:spPr>
          <a:xfrm>
            <a:off x="1762803" y="2296611"/>
            <a:ext cx="1265987" cy="450898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t-EE" sz="2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Saara</a:t>
            </a:r>
            <a:endParaRPr b="1" i="0" sz="20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/>
          <p:cNvSpPr txBox="1"/>
          <p:nvPr/>
        </p:nvSpPr>
        <p:spPr>
          <a:xfrm>
            <a:off x="928018" y="71805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Kevin ja Sofia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770534" y="1668287"/>
            <a:ext cx="4225212" cy="606562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Mida teevad Kevin ja Sofia esimeses versioonis valesti?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770534" y="2422115"/>
            <a:ext cx="4455671" cy="534953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Kuidas kasutab Sofia ACTi  õigesti?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770535" y="3104333"/>
            <a:ext cx="4708430" cy="1587409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Mis Sa arvad, kuidas reageeriksid ise Saara asemel? Mida teeksid olukorras, kui sõber saab Su peale pahaseks?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wo people standing in a hallway&#10;&#10;Description automatically generated with low confidence" id="396" name="Google Shape;396;p17"/>
          <p:cNvPicPr preferRelativeResize="0"/>
          <p:nvPr/>
        </p:nvPicPr>
        <p:blipFill rotWithShape="1">
          <a:blip r:embed="rId3">
            <a:alphaModFix/>
          </a:blip>
          <a:srcRect b="-11" l="0" r="-9" t="0"/>
          <a:stretch/>
        </p:blipFill>
        <p:spPr>
          <a:xfrm>
            <a:off x="5672253" y="1668287"/>
            <a:ext cx="3117379" cy="194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6108" y="2056175"/>
            <a:ext cx="820140" cy="77620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8"/>
          <p:cNvSpPr txBox="1"/>
          <p:nvPr/>
        </p:nvSpPr>
        <p:spPr>
          <a:xfrm>
            <a:off x="643011" y="3006075"/>
            <a:ext cx="2314575" cy="11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Kui oled mures, et 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u sõber võib mõelda enesetapule,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TULEB Sul rääkida sellest</a:t>
            </a:r>
            <a:r>
              <a:rPr b="0" i="0" lang="et-EE" sz="1500" u="none" cap="none" strike="noStrike">
                <a:solidFill>
                  <a:srgbClr val="008D8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täiskasvanule</a:t>
            </a:r>
            <a:r>
              <a:rPr lang="et-EE" sz="1500">
                <a:solidFill>
                  <a:srgbClr val="008D89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!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 txBox="1"/>
          <p:nvPr/>
        </p:nvSpPr>
        <p:spPr>
          <a:xfrm>
            <a:off x="3414713" y="3006075"/>
            <a:ext cx="2314575" cy="14071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Ära luba saladust hoida.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 txBox="1"/>
          <p:nvPr/>
        </p:nvSpPr>
        <p:spPr>
          <a:xfrm>
            <a:off x="6058891" y="3006075"/>
            <a:ext cx="2314575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Püü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päästa sõbra elu kaalub üle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selle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, et ta võib Su peale vihastada.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5" name="Google Shape;40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271" y="2094874"/>
            <a:ext cx="870053" cy="73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6974" y="2009251"/>
            <a:ext cx="870053" cy="870053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8"/>
          <p:cNvSpPr txBox="1"/>
          <p:nvPr/>
        </p:nvSpPr>
        <p:spPr>
          <a:xfrm>
            <a:off x="643011" y="73023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Hea sõber ei hoia sellist saladust!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"/>
          <p:cNvSpPr/>
          <p:nvPr/>
        </p:nvSpPr>
        <p:spPr>
          <a:xfrm>
            <a:off x="770534" y="3011332"/>
            <a:ext cx="7602931" cy="13131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9"/>
          <p:cNvSpPr txBox="1"/>
          <p:nvPr/>
        </p:nvSpPr>
        <p:spPr>
          <a:xfrm>
            <a:off x="770575" y="841477"/>
            <a:ext cx="75270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teeb inimesest usaldusväärse täiskasvanu?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19"/>
          <p:cNvSpPr txBox="1"/>
          <p:nvPr/>
        </p:nvSpPr>
        <p:spPr>
          <a:xfrm>
            <a:off x="2395378" y="3508463"/>
            <a:ext cx="5572224" cy="7568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b="0" i="0" lang="et-EE" sz="18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Kes on usaldusväärsed täiskasvanud Sinu elus?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 txBox="1"/>
          <p:nvPr/>
        </p:nvSpPr>
        <p:spPr>
          <a:xfrm>
            <a:off x="770563" y="1997775"/>
            <a:ext cx="75270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Usaldusväärne täiskasvanu on keegi, kelle poole saad pöörduda, kui oled enda või sõbra pärast mures.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19"/>
          <p:cNvPicPr preferRelativeResize="0"/>
          <p:nvPr/>
        </p:nvPicPr>
        <p:blipFill rotWithShape="1">
          <a:blip r:embed="rId3">
            <a:alphaModFix/>
          </a:blip>
          <a:srcRect b="19635" l="16882" r="17918" t="19364"/>
          <a:stretch/>
        </p:blipFill>
        <p:spPr>
          <a:xfrm>
            <a:off x="1334216" y="3232907"/>
            <a:ext cx="889255" cy="831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"/>
          <p:cNvSpPr txBox="1"/>
          <p:nvPr/>
        </p:nvSpPr>
        <p:spPr>
          <a:xfrm>
            <a:off x="591308" y="700372"/>
            <a:ext cx="4263190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Tänane tund</a:t>
            </a:r>
            <a:endParaRPr b="0" i="0" sz="12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8" name="Google Shape;2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905" y="1366711"/>
            <a:ext cx="3179145" cy="304667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591308" y="1828875"/>
            <a:ext cx="5199731" cy="406325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-635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–</a:t>
            </a: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 Algul vaatame kolme videoklippi;</a:t>
            </a:r>
            <a:endParaRPr b="1" i="0" sz="19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"/>
          <p:cNvSpPr txBox="1"/>
          <p:nvPr/>
        </p:nvSpPr>
        <p:spPr>
          <a:xfrm>
            <a:off x="591308" y="2443606"/>
            <a:ext cx="5328425" cy="615333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seejärel arutleme klippide üle;</a:t>
            </a:r>
            <a:endParaRPr b="1" i="0" sz="19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2"/>
          <p:cNvSpPr txBox="1"/>
          <p:nvPr/>
        </p:nvSpPr>
        <p:spPr>
          <a:xfrm>
            <a:off x="591308" y="3430345"/>
            <a:ext cx="4172078" cy="886474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b="0" i="0" lang="et-EE" sz="16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tunni lõpus täidavad õpilased sedeli, kuhu saa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vad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märkida, kas ja kellega soovivad nad rääkida.</a:t>
            </a: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5791039" y="940684"/>
            <a:ext cx="26468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-EE" sz="14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Osalemine on vabatahtlik!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/>
          <p:nvPr/>
        </p:nvSpPr>
        <p:spPr>
          <a:xfrm>
            <a:off x="770535" y="363285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Vaatame viimast klippi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Two people sitting on a couch&#10;&#10;Description automatically generated with medium confidence" id="422" name="Google Shape;422;p20"/>
          <p:cNvPicPr preferRelativeResize="0"/>
          <p:nvPr/>
        </p:nvPicPr>
        <p:blipFill rotWithShape="1">
          <a:blip r:embed="rId3">
            <a:alphaModFix/>
          </a:blip>
          <a:srcRect b="-51" l="0" r="0" t="318"/>
          <a:stretch/>
        </p:blipFill>
        <p:spPr>
          <a:xfrm>
            <a:off x="1390808" y="1309255"/>
            <a:ext cx="6362385" cy="31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"/>
          <p:cNvSpPr txBox="1"/>
          <p:nvPr/>
        </p:nvSpPr>
        <p:spPr>
          <a:xfrm>
            <a:off x="628649" y="565915"/>
            <a:ext cx="3318883" cy="1810341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Kristiina märkas?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8" name="Google Shape;428;p21"/>
          <p:cNvSpPr txBox="1"/>
          <p:nvPr/>
        </p:nvSpPr>
        <p:spPr>
          <a:xfrm>
            <a:off x="4379775" y="565926"/>
            <a:ext cx="41355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Kalev hakkas äkki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alkoholi tarbima;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tegi 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avaldus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stiilis 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mõtle, kui õnnelikud nad oleks, 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kui mind poleks enam siin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” ja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„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pole mind, pole probleemi”;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ärritumine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– Kristiina ütles, et Kalev on </a:t>
            </a: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kogu aeg vihane”  ja läheb endast välja kohe, kui talt küsida, mis toimub;</a:t>
            </a:r>
            <a:endParaRPr/>
          </a:p>
          <a:p>
            <a:pPr indent="0" lvl="0" marL="6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maga</a:t>
            </a:r>
            <a:r>
              <a:rPr b="1" lang="et-EE" sz="1500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kogu aeg;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sat</a:t>
            </a:r>
            <a:r>
              <a:rPr b="1" lang="et-EE" sz="1500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tus</a:t>
            </a: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koolis jamadesse.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2"/>
          <p:cNvSpPr txBox="1"/>
          <p:nvPr/>
        </p:nvSpPr>
        <p:spPr>
          <a:xfrm>
            <a:off x="770535" y="442154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Kalev ja Kristiina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22"/>
          <p:cNvSpPr txBox="1"/>
          <p:nvPr/>
        </p:nvSpPr>
        <p:spPr>
          <a:xfrm>
            <a:off x="770536" y="1389282"/>
            <a:ext cx="4017054" cy="77405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Ainete, mh alkoholi tarvitamine on enesetapu oluline riskifaktor. Mis Sa arvad, miks see nii 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2"/>
          <p:cNvSpPr txBox="1"/>
          <p:nvPr/>
        </p:nvSpPr>
        <p:spPr>
          <a:xfrm>
            <a:off x="770534" y="2243470"/>
            <a:ext cx="3898109" cy="1437819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Kalevi ema tahab poega, kellel oleks pruut. Kristiina nõustub, et ema on lihtsalt </a:t>
            </a:r>
            <a:r>
              <a:rPr b="1" lang="et-E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vanamoeline”. Ta ütleb, et mõistab, et „see teeb haiget, kui sind ei aktsepteerita sellisena nagu sa oled“. Mis </a:t>
            </a:r>
            <a:r>
              <a:rPr b="1" lang="et-E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</a:t>
            </a: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 arvad, millest nad räägivad?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2"/>
          <p:cNvSpPr txBox="1"/>
          <p:nvPr/>
        </p:nvSpPr>
        <p:spPr>
          <a:xfrm>
            <a:off x="770535" y="3681289"/>
            <a:ext cx="3898108" cy="629273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Mis võivad olla põhjused, miks Kalev ei taha oma vanematega rääkida? Mis </a:t>
            </a:r>
            <a:r>
              <a:rPr b="1" lang="et-E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</a:t>
            </a:r>
            <a:r>
              <a:rPr b="1" i="0" lang="et-EE" sz="14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 arvad, mida ta tegema peaks?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wo people sitting on a couch&#10;&#10;Description automatically generated with medium confidence" id="438" name="Google Shape;438;p22"/>
          <p:cNvPicPr preferRelativeResize="0"/>
          <p:nvPr/>
        </p:nvPicPr>
        <p:blipFill rotWithShape="1">
          <a:blip r:embed="rId3">
            <a:alphaModFix/>
          </a:blip>
          <a:srcRect b="-51" l="15414" r="20554" t="318"/>
          <a:stretch/>
        </p:blipFill>
        <p:spPr>
          <a:xfrm>
            <a:off x="4990131" y="1379757"/>
            <a:ext cx="3782966" cy="2930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"/>
          <p:cNvSpPr txBox="1"/>
          <p:nvPr/>
        </p:nvSpPr>
        <p:spPr>
          <a:xfrm>
            <a:off x="0" y="875169"/>
            <a:ext cx="914400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Kuidas kasutab Kristiina ACTi õigesti?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4" name="Google Shape;444;p23"/>
          <p:cNvSpPr txBox="1"/>
          <p:nvPr/>
        </p:nvSpPr>
        <p:spPr>
          <a:xfrm>
            <a:off x="583614" y="3216904"/>
            <a:ext cx="21699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kirjeldab märke, mis on pannud teda muretsema, ja võtab neid tõsiselt.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3"/>
          <p:cNvSpPr txBox="1"/>
          <p:nvPr/>
        </p:nvSpPr>
        <p:spPr>
          <a:xfrm>
            <a:off x="3383818" y="3218314"/>
            <a:ext cx="2370000" cy="1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annab Kalevile teada, et hoolib temast ja tahab aidata.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ütleb näiteks: </a:t>
            </a:r>
            <a:r>
              <a:rPr lang="et-EE" sz="12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Ma ei ole su vaenlane. Olen lihtsalt mures ja tahan aidata,” </a:t>
            </a:r>
            <a:r>
              <a:rPr lang="et-EE" sz="12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„</a:t>
            </a: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Mul on hirmus sind sellisena vaadata.”</a:t>
            </a:r>
            <a:endParaRPr/>
          </a:p>
        </p:txBody>
      </p:sp>
      <p:sp>
        <p:nvSpPr>
          <p:cNvPr id="446" name="Google Shape;446;p23"/>
          <p:cNvSpPr txBox="1"/>
          <p:nvPr/>
        </p:nvSpPr>
        <p:spPr>
          <a:xfrm>
            <a:off x="6178192" y="3216904"/>
            <a:ext cx="23823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nõuab, et Kalev peab kellegagi kohe rääkima.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t-EE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Ta alustab ise suhtlust lasteabiga, kui Kalev veel kõhklev paistab. </a:t>
            </a:r>
            <a:endParaRPr/>
          </a:p>
        </p:txBody>
      </p:sp>
      <p:sp>
        <p:nvSpPr>
          <p:cNvPr id="447" name="Google Shape;447;p23"/>
          <p:cNvSpPr/>
          <p:nvPr/>
        </p:nvSpPr>
        <p:spPr>
          <a:xfrm>
            <a:off x="939363" y="1195923"/>
            <a:ext cx="1555955" cy="23775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6700012" y="1195923"/>
            <a:ext cx="1275830" cy="179346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3769978" y="1195923"/>
            <a:ext cx="1604045" cy="19130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t-EE" sz="15000" u="none" cap="none" strike="noStrike">
                <a:solidFill>
                  <a:srgbClr val="EFEFEF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15000" u="none" cap="none" strike="noStrik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3"/>
          <p:cNvSpPr/>
          <p:nvPr/>
        </p:nvSpPr>
        <p:spPr>
          <a:xfrm>
            <a:off x="676713" y="1977543"/>
            <a:ext cx="2081255" cy="6032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Acknowledge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(teadvusta)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3885970" y="1977543"/>
            <a:ext cx="1372060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Care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(hooli)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6724248" y="1977543"/>
            <a:ext cx="1227359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1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Tell</a:t>
            </a:r>
            <a:endParaRPr b="1" i="1" sz="21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t-EE" sz="21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(räägi)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4"/>
          <p:cNvSpPr/>
          <p:nvPr/>
        </p:nvSpPr>
        <p:spPr>
          <a:xfrm>
            <a:off x="6840937" y="2388882"/>
            <a:ext cx="2042414" cy="206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4"/>
          <p:cNvSpPr txBox="1"/>
          <p:nvPr/>
        </p:nvSpPr>
        <p:spPr>
          <a:xfrm>
            <a:off x="770534" y="878195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on toimetulekuoskused?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24"/>
          <p:cNvSpPr txBox="1"/>
          <p:nvPr/>
        </p:nvSpPr>
        <p:spPr>
          <a:xfrm>
            <a:off x="770525" y="1492577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Toimetulekuoskused aitavad üle elada raskeid aegu ja ebameeldivaid tundeid.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418606" y="3422382"/>
            <a:ext cx="11730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Tee trenni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4"/>
          <p:cNvSpPr txBox="1"/>
          <p:nvPr/>
        </p:nvSpPr>
        <p:spPr>
          <a:xfrm>
            <a:off x="3416183" y="3409151"/>
            <a:ext cx="17556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Räägi sõprade, pere ja õpetajatega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4"/>
          <p:cNvSpPr txBox="1"/>
          <p:nvPr/>
        </p:nvSpPr>
        <p:spPr>
          <a:xfrm>
            <a:off x="1693226" y="3422382"/>
            <a:ext cx="16851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Kirjuta üles, mille pärast oled tänulik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865" y="2571750"/>
            <a:ext cx="499045" cy="65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1064" y="2614749"/>
            <a:ext cx="771525" cy="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8292" y="2589870"/>
            <a:ext cx="616360" cy="61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41518" y="2620639"/>
            <a:ext cx="739761" cy="554821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4"/>
          <p:cNvSpPr txBox="1"/>
          <p:nvPr/>
        </p:nvSpPr>
        <p:spPr>
          <a:xfrm>
            <a:off x="5360600" y="3422382"/>
            <a:ext cx="1101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Kuula muusika</a:t>
            </a: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4"/>
          <p:cNvSpPr txBox="1"/>
          <p:nvPr/>
        </p:nvSpPr>
        <p:spPr>
          <a:xfrm>
            <a:off x="6998894" y="3422382"/>
            <a:ext cx="17265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Mis on Sinu lemmik</a:t>
            </a: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ud</a:t>
            </a: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toimetuleku oskused?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4053" y="2505665"/>
            <a:ext cx="816182" cy="816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"/>
          <p:cNvSpPr txBox="1"/>
          <p:nvPr>
            <p:ph type="title"/>
          </p:nvPr>
        </p:nvSpPr>
        <p:spPr>
          <a:xfrm>
            <a:off x="1540959" y="2074650"/>
            <a:ext cx="6062082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>
                <a:latin typeface="Poppins"/>
                <a:ea typeface="Poppins"/>
                <a:cs typeface="Poppins"/>
                <a:sym typeface="Poppins"/>
              </a:rPr>
              <a:t>Ütle meile, kui soovid kellegagi rääkida.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6"/>
          <p:cNvSpPr/>
          <p:nvPr/>
        </p:nvSpPr>
        <p:spPr>
          <a:xfrm>
            <a:off x="5947372" y="2298082"/>
            <a:ext cx="2487015" cy="21706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6"/>
          <p:cNvSpPr/>
          <p:nvPr/>
        </p:nvSpPr>
        <p:spPr>
          <a:xfrm>
            <a:off x="5939354" y="2298082"/>
            <a:ext cx="2487015" cy="2170667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6"/>
          <p:cNvSpPr/>
          <p:nvPr/>
        </p:nvSpPr>
        <p:spPr>
          <a:xfrm>
            <a:off x="3328492" y="2298082"/>
            <a:ext cx="2487015" cy="21706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6"/>
          <p:cNvSpPr/>
          <p:nvPr/>
        </p:nvSpPr>
        <p:spPr>
          <a:xfrm>
            <a:off x="3328492" y="2292475"/>
            <a:ext cx="2487015" cy="2170667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6"/>
          <p:cNvSpPr/>
          <p:nvPr/>
        </p:nvSpPr>
        <p:spPr>
          <a:xfrm>
            <a:off x="709613" y="2298082"/>
            <a:ext cx="2487015" cy="217066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6"/>
          <p:cNvSpPr/>
          <p:nvPr/>
        </p:nvSpPr>
        <p:spPr>
          <a:xfrm>
            <a:off x="709613" y="2292475"/>
            <a:ext cx="2487015" cy="2170667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6"/>
          <p:cNvSpPr txBox="1"/>
          <p:nvPr>
            <p:ph idx="1" type="body"/>
          </p:nvPr>
        </p:nvSpPr>
        <p:spPr>
          <a:xfrm>
            <a:off x="890275" y="3033976"/>
            <a:ext cx="2136137" cy="13550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b="1" lang="et-EE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Depressioon on tõsine vaimne seisund, mis vajab ravi.</a:t>
            </a:r>
            <a:endParaRPr sz="1100"/>
          </a:p>
        </p:txBody>
      </p:sp>
      <p:sp>
        <p:nvSpPr>
          <p:cNvPr id="487" name="Google Shape;487;p26"/>
          <p:cNvSpPr txBox="1"/>
          <p:nvPr/>
        </p:nvSpPr>
        <p:spPr>
          <a:xfrm>
            <a:off x="770535" y="70037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Vaatame üle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26"/>
          <p:cNvSpPr txBox="1"/>
          <p:nvPr/>
        </p:nvSpPr>
        <p:spPr>
          <a:xfrm>
            <a:off x="3584556" y="3021635"/>
            <a:ext cx="1968839" cy="1224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ACT, kui muretsed enda või sõbra pärast!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6"/>
          <p:cNvSpPr txBox="1"/>
          <p:nvPr/>
        </p:nvSpPr>
        <p:spPr>
          <a:xfrm>
            <a:off x="6147018" y="3010361"/>
            <a:ext cx="2071688" cy="11301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Abi on ALATI olemas.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6"/>
          <p:cNvSpPr txBox="1"/>
          <p:nvPr/>
        </p:nvSpPr>
        <p:spPr>
          <a:xfrm>
            <a:off x="1665236" y="2303649"/>
            <a:ext cx="575700" cy="59206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26"/>
          <p:cNvSpPr txBox="1"/>
          <p:nvPr/>
        </p:nvSpPr>
        <p:spPr>
          <a:xfrm>
            <a:off x="4284115" y="2303649"/>
            <a:ext cx="575700" cy="59206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26"/>
          <p:cNvSpPr txBox="1"/>
          <p:nvPr/>
        </p:nvSpPr>
        <p:spPr>
          <a:xfrm>
            <a:off x="6902996" y="2303649"/>
            <a:ext cx="575700" cy="59206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1900" u="none" cap="none" strike="noStrike">
              <a:solidFill>
                <a:srgbClr val="F7A4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 txBox="1"/>
          <p:nvPr/>
        </p:nvSpPr>
        <p:spPr>
          <a:xfrm>
            <a:off x="770534" y="2106281"/>
            <a:ext cx="7527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See võib olla raske teema. </a:t>
            </a:r>
            <a:endParaRPr b="1" i="0" sz="1900" u="none" cap="none" strike="noStrike">
              <a:solidFill>
                <a:srgbClr val="008D8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3"/>
          <p:cNvSpPr/>
          <p:nvPr/>
        </p:nvSpPr>
        <p:spPr>
          <a:xfrm>
            <a:off x="0" y="3295402"/>
            <a:ext cx="9144000" cy="1857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"/>
          <p:cNvSpPr txBox="1"/>
          <p:nvPr/>
        </p:nvSpPr>
        <p:spPr>
          <a:xfrm>
            <a:off x="770536" y="876218"/>
            <a:ext cx="6763739" cy="964612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Täna räägime suitsiidi ehk enesetapu ennetusest.</a:t>
            </a:r>
            <a:endParaRPr b="0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3"/>
          <p:cNvSpPr/>
          <p:nvPr/>
        </p:nvSpPr>
        <p:spPr>
          <a:xfrm>
            <a:off x="770535" y="3740542"/>
            <a:ext cx="3934815" cy="110953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Tea, et abi on alati saadaval!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"/>
          <p:cNvSpPr txBox="1"/>
          <p:nvPr/>
        </p:nvSpPr>
        <p:spPr>
          <a:xfrm>
            <a:off x="431820" y="2407456"/>
            <a:ext cx="8547060" cy="4868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50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</a:t>
            </a: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ui tunned end ebamugavalt, pöördu palun usaldusväärse täiskasvanu poole. </a:t>
            </a:r>
            <a:endParaRPr b="0" i="0" sz="1500" u="none" cap="none" strike="noStrike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2" name="Google Shape;2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2675" y="3839318"/>
            <a:ext cx="27432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5031" y="3668949"/>
            <a:ext cx="1669519" cy="105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"/>
          <p:cNvSpPr txBox="1"/>
          <p:nvPr/>
        </p:nvSpPr>
        <p:spPr>
          <a:xfrm>
            <a:off x="770535" y="363285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Vaatame esimest klippi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icture containing grass, outdoor, person&#10;&#10;Description automatically generated" id="269" name="Google Shape;269;p4"/>
          <p:cNvPicPr preferRelativeResize="0"/>
          <p:nvPr/>
        </p:nvPicPr>
        <p:blipFill rotWithShape="1">
          <a:blip r:embed="rId3">
            <a:alphaModFix/>
          </a:blip>
          <a:srcRect b="50" l="0" r="0" t="0"/>
          <a:stretch/>
        </p:blipFill>
        <p:spPr>
          <a:xfrm>
            <a:off x="1531398" y="1309255"/>
            <a:ext cx="6081203" cy="3156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"/>
          <p:cNvSpPr txBox="1"/>
          <p:nvPr/>
        </p:nvSpPr>
        <p:spPr>
          <a:xfrm>
            <a:off x="770535" y="700372"/>
            <a:ext cx="7527077" cy="716346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Esimene klipp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5"/>
          <p:cNvSpPr txBox="1"/>
          <p:nvPr/>
        </p:nvSpPr>
        <p:spPr>
          <a:xfrm>
            <a:off x="770536" y="1884210"/>
            <a:ext cx="6863502" cy="466859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Mis tähendab ACT?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"/>
          <p:cNvSpPr txBox="1"/>
          <p:nvPr/>
        </p:nvSpPr>
        <p:spPr>
          <a:xfrm>
            <a:off x="770535" y="2569523"/>
            <a:ext cx="3139826" cy="961697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– Kuidas Sa neid samme kasutaksid?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7403" y="1416718"/>
            <a:ext cx="4126481" cy="278643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5"/>
          <p:cNvSpPr/>
          <p:nvPr/>
        </p:nvSpPr>
        <p:spPr>
          <a:xfrm>
            <a:off x="0" y="873353"/>
            <a:ext cx="422644" cy="3396793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324" y="2231916"/>
            <a:ext cx="820139" cy="70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697" y="2229826"/>
            <a:ext cx="820140" cy="77620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"/>
          <p:cNvSpPr/>
          <p:nvPr/>
        </p:nvSpPr>
        <p:spPr>
          <a:xfrm>
            <a:off x="6137755" y="1988469"/>
            <a:ext cx="2720898" cy="248366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 txBox="1"/>
          <p:nvPr/>
        </p:nvSpPr>
        <p:spPr>
          <a:xfrm>
            <a:off x="579095" y="3193784"/>
            <a:ext cx="11016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Viha või kurbus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"/>
          <p:cNvSpPr txBox="1"/>
          <p:nvPr/>
        </p:nvSpPr>
        <p:spPr>
          <a:xfrm>
            <a:off x="770536" y="712847"/>
            <a:ext cx="75270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on ohumärk?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770536" y="1492569"/>
            <a:ext cx="75270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8D89"/>
                </a:solidFill>
                <a:latin typeface="Poppins"/>
                <a:ea typeface="Poppins"/>
                <a:cs typeface="Poppins"/>
                <a:sym typeface="Poppins"/>
              </a:rPr>
              <a:t>Vihjed suitsiidimõtteist:</a:t>
            </a:r>
            <a:endParaRPr b="0" i="0" sz="1100" u="none" cap="none" strike="noStrike">
              <a:solidFill>
                <a:srgbClr val="008D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"/>
          <p:cNvSpPr txBox="1"/>
          <p:nvPr/>
        </p:nvSpPr>
        <p:spPr>
          <a:xfrm>
            <a:off x="4060416" y="3180553"/>
            <a:ext cx="1506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Jutud enesetapust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"/>
          <p:cNvSpPr txBox="1"/>
          <p:nvPr/>
        </p:nvSpPr>
        <p:spPr>
          <a:xfrm>
            <a:off x="1952585" y="3193784"/>
            <a:ext cx="182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Suured muutused käitumises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1794629" y="3789917"/>
            <a:ext cx="2139600" cy="11632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None/>
            </a:pPr>
            <a:r>
              <a:rPr b="0" i="0" lang="et-EE" sz="13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Näiteks tagasitõmbumine või loobumine tegevustest, mis varem väga meeldisid.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"/>
          <p:cNvSpPr txBox="1"/>
          <p:nvPr/>
        </p:nvSpPr>
        <p:spPr>
          <a:xfrm>
            <a:off x="6351604" y="3154546"/>
            <a:ext cx="2293200" cy="14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Kuidas saaksid märgata ohumärke, kui Sa ei näe sõpra silmast</a:t>
            </a:r>
            <a:r>
              <a:rPr b="1" lang="et-EE" sz="1500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b="1" i="0" lang="et-EE" sz="1500" u="none" cap="none" strike="noStrike">
                <a:solidFill>
                  <a:srgbClr val="7F7F7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silma, näiteks kodust?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5575" y="2223387"/>
            <a:ext cx="396925" cy="7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98625" y="2169788"/>
            <a:ext cx="799300" cy="8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"/>
          <p:cNvSpPr/>
          <p:nvPr/>
        </p:nvSpPr>
        <p:spPr>
          <a:xfrm>
            <a:off x="0" y="873353"/>
            <a:ext cx="422644" cy="3396793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"/>
          <p:cNvSpPr txBox="1"/>
          <p:nvPr/>
        </p:nvSpPr>
        <p:spPr>
          <a:xfrm>
            <a:off x="569524" y="607052"/>
            <a:ext cx="30975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Milliseid ohumärke Sa Peetri loos kuulsid?</a:t>
            </a:r>
            <a:endParaRPr b="1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2" name="Google Shape;302;p7"/>
          <p:cNvSpPr txBox="1"/>
          <p:nvPr/>
        </p:nvSpPr>
        <p:spPr>
          <a:xfrm>
            <a:off x="4028025" y="607049"/>
            <a:ext cx="4536000" cy="3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5275" lvl="0" marL="2952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Ärevus;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koolist eemale hoidmine ja sealt puudumine;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liigne pidutsemine;</a:t>
            </a:r>
            <a:endParaRPr/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liigne arvutimängude mängimine;</a:t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ebamugavustunne nii koolis, sõpradega, kui ka kodus;</a:t>
            </a:r>
            <a:endParaRPr/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väsimus;</a:t>
            </a:r>
            <a:endParaRPr/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energia ei taastunud magades;</a:t>
            </a:r>
            <a:endParaRPr/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kõik jooksis justkui üksteise otsa;</a:t>
            </a:r>
            <a:endParaRPr/>
          </a:p>
          <a:p>
            <a:pPr indent="-24765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Char char="•"/>
            </a:pPr>
            <a:r>
              <a:rPr b="1" i="0" lang="et-EE" sz="1500" u="none" cap="none" strike="noStrike">
                <a:solidFill>
                  <a:srgbClr val="008D8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suitsiidsus - Peeter ei tahtnud enam nii jätkata.</a:t>
            </a:r>
            <a:endParaRPr/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123825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9"/>
              </a:buClr>
              <a:buSzPts val="195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8D89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person in a blue shirt&#10;&#10;Description automatically generated with medium confidence" id="303" name="Google Shape;303;p7"/>
          <p:cNvPicPr preferRelativeResize="0"/>
          <p:nvPr/>
        </p:nvPicPr>
        <p:blipFill rotWithShape="1">
          <a:blip r:embed="rId3">
            <a:alphaModFix/>
          </a:blip>
          <a:srcRect b="14" l="0" r="10" t="0"/>
          <a:stretch/>
        </p:blipFill>
        <p:spPr>
          <a:xfrm>
            <a:off x="628649" y="2731127"/>
            <a:ext cx="2979255" cy="170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"/>
          <p:cNvSpPr/>
          <p:nvPr/>
        </p:nvSpPr>
        <p:spPr>
          <a:xfrm>
            <a:off x="574279" y="2104880"/>
            <a:ext cx="3930600" cy="253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/>
          <p:nvPr/>
        </p:nvSpPr>
        <p:spPr>
          <a:xfrm>
            <a:off x="4726843" y="2104880"/>
            <a:ext cx="3854700" cy="2538000"/>
          </a:xfrm>
          <a:prstGeom prst="rect">
            <a:avLst/>
          </a:prstGeom>
          <a:solidFill>
            <a:srgbClr val="00A8A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A8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8"/>
          <p:cNvSpPr txBox="1"/>
          <p:nvPr/>
        </p:nvSpPr>
        <p:spPr>
          <a:xfrm>
            <a:off x="808350" y="652125"/>
            <a:ext cx="75273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Mis vahe on kurbusel ja depressioonil?</a:t>
            </a:r>
            <a:endParaRPr b="0" i="0" sz="1900" u="none" cap="none" strike="noStrike">
              <a:solidFill>
                <a:srgbClr val="00A8A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922934" y="2356444"/>
            <a:ext cx="2035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Kurbus</a:t>
            </a:r>
            <a:endParaRPr b="0" i="0" sz="1100" u="none" cap="none" strike="noStrike">
              <a:solidFill>
                <a:srgbClr val="00A8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"/>
          <p:cNvSpPr/>
          <p:nvPr/>
        </p:nvSpPr>
        <p:spPr>
          <a:xfrm>
            <a:off x="5087007" y="2356444"/>
            <a:ext cx="24333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t-EE" sz="1900" u="none" cap="none" strike="noStrike">
                <a:solidFill>
                  <a:srgbClr val="F7A400"/>
                </a:solidFill>
                <a:latin typeface="Poppins"/>
                <a:ea typeface="Poppins"/>
                <a:cs typeface="Poppins"/>
                <a:sym typeface="Poppins"/>
              </a:rPr>
              <a:t>Depressioon</a:t>
            </a:r>
            <a:endParaRPr b="0" i="0" sz="1100" u="none" cap="none" strike="noStrike">
              <a:solidFill>
                <a:srgbClr val="F7A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930071" y="2822027"/>
            <a:ext cx="32190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kõigi inimeste elu loomulik osa;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laseb igapäevase eluga edasi minna;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ajutine, mööduv tunne.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762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5087007" y="2821497"/>
            <a:ext cx="3134400" cy="18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kestab kaks nädalat või kauem;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tõsine tervislik seisund, mis mõjutab keha ja vaimu;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t-EE" sz="1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vajab kindlasti ravi.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"/>
          <p:cNvSpPr txBox="1"/>
          <p:nvPr/>
        </p:nvSpPr>
        <p:spPr>
          <a:xfrm>
            <a:off x="649701" y="1109421"/>
            <a:ext cx="7886700" cy="599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i="0" lang="et-EE" sz="3000" u="none" cap="none" strike="noStrike">
                <a:solidFill>
                  <a:srgbClr val="00A8AA"/>
                </a:solidFill>
                <a:latin typeface="Poppins"/>
                <a:ea typeface="Poppins"/>
                <a:cs typeface="Poppins"/>
                <a:sym typeface="Poppins"/>
              </a:rPr>
              <a:t>Peetri lugu</a:t>
            </a:r>
            <a:endParaRPr/>
          </a:p>
        </p:txBody>
      </p:sp>
      <p:sp>
        <p:nvSpPr>
          <p:cNvPr id="320" name="Google Shape;320;p9"/>
          <p:cNvSpPr txBox="1"/>
          <p:nvPr/>
        </p:nvSpPr>
        <p:spPr>
          <a:xfrm>
            <a:off x="649701" y="2133514"/>
            <a:ext cx="2355575" cy="11771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39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t-EE" sz="15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Mis aitas kaasa Peetri paranemisele? </a:t>
            </a:r>
            <a:endParaRPr/>
          </a:p>
        </p:txBody>
      </p:sp>
      <p:sp>
        <p:nvSpPr>
          <p:cNvPr id="321" name="Google Shape;321;p9"/>
          <p:cNvSpPr txBox="1"/>
          <p:nvPr/>
        </p:nvSpPr>
        <p:spPr>
          <a:xfrm>
            <a:off x="649700" y="1892600"/>
            <a:ext cx="2476500" cy="20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looking at the camera&#10;&#10;Description automatically generated with medium confidence" id="322" name="Google Shape;322;p9"/>
          <p:cNvPicPr preferRelativeResize="0"/>
          <p:nvPr/>
        </p:nvPicPr>
        <p:blipFill rotWithShape="1">
          <a:blip r:embed="rId3">
            <a:alphaModFix/>
          </a:blip>
          <a:srcRect b="28" l="0" r="-23" t="0"/>
          <a:stretch/>
        </p:blipFill>
        <p:spPr>
          <a:xfrm>
            <a:off x="3776869" y="1630017"/>
            <a:ext cx="4641575" cy="252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Custom 1">
      <a:dk1>
        <a:srgbClr val="00A9AA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Custom Design">
  <a:themeElements>
    <a:clrScheme name="Custom 1">
      <a:dk1>
        <a:srgbClr val="00A9AA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Tiiu Sikemäe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5226744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  <property fmtid="{D5CDD505-2E9C-101B-9397-08002B2CF9AE}" pid="5" name="_AdHocReviewCycleID">
    <vt:i4>168490549</vt:i4>
  </property>
  <property fmtid="{D5CDD505-2E9C-101B-9397-08002B2CF9AE}" pid="6" name="_AuthorEmail">
    <vt:lpwstr>tiiu.sikemae@sotsiaalkindlustusamet.ee</vt:lpwstr>
  </property>
  <property fmtid="{D5CDD505-2E9C-101B-9397-08002B2CF9AE}" pid="7" name="_AuthorEmailDisplayName">
    <vt:lpwstr>Tiiu Sikemäe</vt:lpwstr>
  </property>
  <property fmtid="{D5CDD505-2E9C-101B-9397-08002B2CF9AE}" pid="8" name="_EmailSubject">
    <vt:lpwstr>SOS materjalid</vt:lpwstr>
  </property>
  <property fmtid="{D5CDD505-2E9C-101B-9397-08002B2CF9AE}" pid="9" name="_NewReviewCycle">
    <vt:lpwstr/>
  </property>
</Properties>
</file>