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60" r:id="rId5"/>
    <p:sldMasterId id="2147483672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</p:sldIdLst>
  <p:sldSz cy="5143500" cx="9144000"/>
  <p:notesSz cx="6858000" cy="9144000"/>
  <p:embeddedFontLst>
    <p:embeddedFont>
      <p:font typeface="Poppins"/>
      <p:regular r:id="rId36"/>
      <p:bold r:id="rId37"/>
      <p:italic r:id="rId38"/>
      <p:boldItalic r:id="rId39"/>
    </p:embeddedFont>
    <p:embeddedFont>
      <p:font typeface="Poppins Medium"/>
      <p:regular r:id="rId40"/>
      <p:bold r:id="rId41"/>
      <p:italic r:id="rId42"/>
      <p:boldItalic r:id="rId43"/>
    </p:embeddedFont>
    <p:embeddedFont>
      <p:font typeface="Poppins SemiBold"/>
      <p:regular r:id="rId44"/>
      <p:bold r:id="rId45"/>
      <p:italic r:id="rId46"/>
      <p:boldItalic r:id="rId4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903">
          <p15:clr>
            <a:srgbClr val="A4A3A4"/>
          </p15:clr>
        </p15:guide>
      </p15:sldGuideLst>
    </p:ext>
    <p:ext uri="GoogleSlidesCustomDataVersion2">
      <go:slidesCustomData xmlns:go="http://customooxmlschemas.google.com/" r:id="rId48" roundtripDataSignature="AMtx7miyz5XV5u8P0RhDJ/718PSua2pTn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903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PoppinsMedium-regular.fntdata"/><Relationship Id="rId20" Type="http://schemas.openxmlformats.org/officeDocument/2006/relationships/slide" Target="slides/slide13.xml"/><Relationship Id="rId42" Type="http://schemas.openxmlformats.org/officeDocument/2006/relationships/font" Target="fonts/PoppinsMedium-italic.fntdata"/><Relationship Id="rId41" Type="http://schemas.openxmlformats.org/officeDocument/2006/relationships/font" Target="fonts/PoppinsMedium-bold.fntdata"/><Relationship Id="rId22" Type="http://schemas.openxmlformats.org/officeDocument/2006/relationships/slide" Target="slides/slide15.xml"/><Relationship Id="rId44" Type="http://schemas.openxmlformats.org/officeDocument/2006/relationships/font" Target="fonts/PoppinsSemiBold-regular.fntdata"/><Relationship Id="rId21" Type="http://schemas.openxmlformats.org/officeDocument/2006/relationships/slide" Target="slides/slide14.xml"/><Relationship Id="rId43" Type="http://schemas.openxmlformats.org/officeDocument/2006/relationships/font" Target="fonts/PoppinsMedium-boldItalic.fntdata"/><Relationship Id="rId24" Type="http://schemas.openxmlformats.org/officeDocument/2006/relationships/slide" Target="slides/slide17.xml"/><Relationship Id="rId46" Type="http://schemas.openxmlformats.org/officeDocument/2006/relationships/font" Target="fonts/PoppinsSemiBold-italic.fntdata"/><Relationship Id="rId23" Type="http://schemas.openxmlformats.org/officeDocument/2006/relationships/slide" Target="slides/slide16.xml"/><Relationship Id="rId45" Type="http://schemas.openxmlformats.org/officeDocument/2006/relationships/font" Target="fonts/PoppinsSemiBold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26" Type="http://schemas.openxmlformats.org/officeDocument/2006/relationships/slide" Target="slides/slide19.xml"/><Relationship Id="rId48" Type="http://customschemas.google.com/relationships/presentationmetadata" Target="metadata"/><Relationship Id="rId25" Type="http://schemas.openxmlformats.org/officeDocument/2006/relationships/slide" Target="slides/slide18.xml"/><Relationship Id="rId47" Type="http://schemas.openxmlformats.org/officeDocument/2006/relationships/font" Target="fonts/PoppinsSemiBold-boldItalic.fntdata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slide" Target="slides/slide2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slide" Target="slides/slide24.xml"/><Relationship Id="rId30" Type="http://schemas.openxmlformats.org/officeDocument/2006/relationships/slide" Target="slides/slide23.xml"/><Relationship Id="rId11" Type="http://schemas.openxmlformats.org/officeDocument/2006/relationships/slide" Target="slides/slide4.xml"/><Relationship Id="rId33" Type="http://schemas.openxmlformats.org/officeDocument/2006/relationships/slide" Target="slides/slide26.xml"/><Relationship Id="rId10" Type="http://schemas.openxmlformats.org/officeDocument/2006/relationships/slide" Target="slides/slide3.xml"/><Relationship Id="rId32" Type="http://schemas.openxmlformats.org/officeDocument/2006/relationships/slide" Target="slides/slide25.xml"/><Relationship Id="rId13" Type="http://schemas.openxmlformats.org/officeDocument/2006/relationships/slide" Target="slides/slide6.xml"/><Relationship Id="rId35" Type="http://schemas.openxmlformats.org/officeDocument/2006/relationships/slide" Target="slides/slide28.xml"/><Relationship Id="rId12" Type="http://schemas.openxmlformats.org/officeDocument/2006/relationships/slide" Target="slides/slide5.xml"/><Relationship Id="rId34" Type="http://schemas.openxmlformats.org/officeDocument/2006/relationships/slide" Target="slides/slide27.xml"/><Relationship Id="rId15" Type="http://schemas.openxmlformats.org/officeDocument/2006/relationships/slide" Target="slides/slide8.xml"/><Relationship Id="rId37" Type="http://schemas.openxmlformats.org/officeDocument/2006/relationships/font" Target="fonts/Poppins-bold.fntdata"/><Relationship Id="rId14" Type="http://schemas.openxmlformats.org/officeDocument/2006/relationships/slide" Target="slides/slide7.xml"/><Relationship Id="rId36" Type="http://schemas.openxmlformats.org/officeDocument/2006/relationships/font" Target="fonts/Poppins-regular.fntdata"/><Relationship Id="rId17" Type="http://schemas.openxmlformats.org/officeDocument/2006/relationships/slide" Target="slides/slide10.xml"/><Relationship Id="rId39" Type="http://schemas.openxmlformats.org/officeDocument/2006/relationships/font" Target="fonts/Poppins-boldItalic.fntdata"/><Relationship Id="rId16" Type="http://schemas.openxmlformats.org/officeDocument/2006/relationships/slide" Target="slides/slide9.xml"/><Relationship Id="rId38" Type="http://schemas.openxmlformats.org/officeDocument/2006/relationships/font" Target="fonts/Poppins-italic.fntdata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33" name="Google Shape;233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27" name="Google Shape;327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35" name="Google Shape;335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44" name="Google Shape;344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55" name="Google Shape;355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58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0" i="0" lang="et-EE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E-õppe korral hoia meeles, et õpilaste kaamerad oleksid vaatamise ajal sisse lülitatud ja mikrofonid väljas.</a:t>
            </a:r>
            <a:endParaRPr b="0"/>
          </a:p>
          <a:p>
            <a:pPr indent="0" lvl="0" marL="158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58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0" i="0" lang="et-EE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Saada teine klipp õpilastele </a:t>
            </a:r>
            <a:r>
              <a:rPr b="0" i="1" lang="et-EE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chat`</a:t>
            </a:r>
            <a:r>
              <a:rPr b="0" i="0" lang="et-EE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 kaudu: https://www.youtube.com/watch?v=GLQ_-5D7apE&amp;list=PL5ryenLAx4ruiVeyUXjN4jDucrBy-ZQn9&amp;index=2</a:t>
            </a:r>
            <a:endParaRPr b="0"/>
          </a:p>
          <a:p>
            <a:pPr indent="0" lvl="0" marL="158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58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0" i="0" lang="et-EE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Klipi pikkus: 10.37</a:t>
            </a:r>
            <a:endParaRPr b="0"/>
          </a:p>
          <a:p>
            <a:pPr indent="0" lvl="0" marL="158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69" name="Google Shape;369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t-EE" sz="1400"/>
              <a:t>Hoidke info enesevigastuste kohta väga üldisena. Suunake teema sellele, kuidas otsida abi usaldusväärselt täiskasvanult.</a:t>
            </a:r>
            <a:endParaRPr sz="1400"/>
          </a:p>
        </p:txBody>
      </p:sp>
      <p:sp>
        <p:nvSpPr>
          <p:cNvPr id="375" name="Google Shape;375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82" name="Google Shape;382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90" name="Google Shape;390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00" name="Google Shape;400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09" name="Google Shape;409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b="0"/>
          </a:p>
          <a:p>
            <a:pPr indent="0" lvl="0" marL="158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46" name="Google Shape;246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20" name="Google Shape;420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58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0" i="0" lang="et-EE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E-õpet tehes hoia meeles, et õpilaste kaamerad oleksid sisse lülitatud ja mikrofon väljas.</a:t>
            </a:r>
            <a:endParaRPr b="0"/>
          </a:p>
          <a:p>
            <a:pPr indent="0" lvl="0" marL="158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58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0" i="0" lang="et-EE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Saada kolmas klipp läbi </a:t>
            </a:r>
            <a:r>
              <a:rPr b="0" i="1" lang="et-EE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chat`</a:t>
            </a:r>
            <a:r>
              <a:rPr b="0" i="0" lang="et-EE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i: https://www.youtube.com/watch?v=8tIIEW33-Vs&amp;list=PL5ryenLAx4ruiVeyUXjN4jDucrBy-ZQn9&amp;index=3</a:t>
            </a:r>
            <a:endParaRPr b="0"/>
          </a:p>
          <a:p>
            <a:pPr indent="0" lvl="0" marL="158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58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0" i="0" lang="et-EE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Klipi pikkus: 8.30</a:t>
            </a:r>
            <a:endParaRPr b="0"/>
          </a:p>
          <a:p>
            <a:pPr indent="0" lvl="0" marL="158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29" name="Google Shape;429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35" name="Google Shape;435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1" name="Google Shape;441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42" name="Google Shape;442;p2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t-EE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51" name="Google Shape;451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2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t-EE"/>
              <a:t>Add to discussion guide</a:t>
            </a:r>
            <a:endParaRPr/>
          </a:p>
        </p:txBody>
      </p:sp>
      <p:sp>
        <p:nvSpPr>
          <p:cNvPr id="465" name="Google Shape;465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2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2" name="Google Shape;482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t-EE"/>
              <a:t>Järgmisena jaga palun õpilastele laiali depressiooniküsimustik (jääbki nende kätte) ning seejärel abisoovi leht, mille õpilased annavad Sulle isiklikult üle, mitte ei saada edasi. Anna need ümbrikus koolipsühholoogile.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t-EE"/>
              <a:t>Virtuaalselt depressiooni küsimustikku ei täideta! Abisoovi tekst lase õpilastel saata kooli meiliaadressi kaudu tagasi programmi läbiviijale. Näidisteksti leiad materjalidest, ent palun </a:t>
            </a:r>
            <a:r>
              <a:rPr b="1" lang="et-EE"/>
              <a:t>kohenda seda enne </a:t>
            </a:r>
            <a:r>
              <a:rPr b="0" lang="et-EE"/>
              <a:t>oma klassile sobilikuks.</a:t>
            </a:r>
            <a:endParaRPr b="1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t-EE"/>
              <a:t> </a:t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7" name="Google Shape;487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88" name="Google Shape;488;p2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t-EE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g387834a8ad3_0_1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05" name="Google Shape;505;g387834a8ad3_0_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56" name="Google Shape;256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387834a8ad3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67" name="Google Shape;267;g387834a8ad3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158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0" i="0" lang="et-EE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E-õppena esitades, hoia meeles, et õpilaste kaamerad oleksid video vaatamise ajal sisse lülitatud ja mikrofon oleks väljas. </a:t>
            </a:r>
            <a:endParaRPr/>
          </a:p>
          <a:p>
            <a:pPr indent="0" lvl="0" marL="158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b="0"/>
          </a:p>
          <a:p>
            <a:pPr indent="0" lvl="0" marL="158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0" i="0" lang="et-EE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Saada esimene klipp </a:t>
            </a:r>
            <a:r>
              <a:rPr b="0" i="1" lang="et-EE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chatt`</a:t>
            </a:r>
            <a:r>
              <a:rPr b="0" i="0" lang="et-EE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 kaudu: https://www.youtube.com/watch?v=qqszBLZf7m0&amp;list=PL5ryenLAx4ruiVeyUXjN4jDucrBy-ZQn9&amp;index=1</a:t>
            </a:r>
            <a:endParaRPr b="0"/>
          </a:p>
          <a:p>
            <a:pPr indent="0" lvl="0" marL="158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58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0" i="0" lang="et-EE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Klipi pikkus: 11:15</a:t>
            </a:r>
            <a:endParaRPr b="0"/>
          </a:p>
          <a:p>
            <a:pPr indent="0" lvl="0" marL="158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br>
              <a:rPr b="0" lang="et-EE"/>
            </a:b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76" name="Google Shape;276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82" name="Google Shape;282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1" name="Google Shape;291;p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92" name="Google Shape;292;p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t-EE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09" name="Google Shape;309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16" name="Google Shape;316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8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656"/>
              </a:buClr>
              <a:buSzPts val="4500"/>
              <a:buFont typeface="Poppins"/>
              <a:buNone/>
              <a:defRPr sz="4500">
                <a:solidFill>
                  <a:srgbClr val="00A8AA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" name="Google Shape;13;p28"/>
          <p:cNvSpPr txBox="1"/>
          <p:nvPr>
            <p:ph idx="1" type="subTitle"/>
          </p:nvPr>
        </p:nvSpPr>
        <p:spPr>
          <a:xfrm>
            <a:off x="1143000" y="2701528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4" name="Google Shape;14;p28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" name="Google Shape;15;p28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" name="Google Shape;16;p28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3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656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0" name="Google Shape;70;p43"/>
          <p:cNvSpPr txBox="1"/>
          <p:nvPr>
            <p:ph idx="1" type="body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1" name="Google Shape;71;p43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2" name="Google Shape;72;p43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3" name="Google Shape;73;p43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4"/>
          <p:cNvSpPr txBox="1"/>
          <p:nvPr>
            <p:ph type="title"/>
          </p:nvPr>
        </p:nvSpPr>
        <p:spPr>
          <a:xfrm rot="5400000">
            <a:off x="5350073" y="1467446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656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6" name="Google Shape;76;p44"/>
          <p:cNvSpPr txBox="1"/>
          <p:nvPr>
            <p:ph idx="1" type="body"/>
          </p:nvPr>
        </p:nvSpPr>
        <p:spPr>
          <a:xfrm rot="5400000">
            <a:off x="1349573" y="-447079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7" name="Google Shape;77;p44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8" name="Google Shape;78;p44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9" name="Google Shape;79;p44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30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656"/>
              </a:buClr>
              <a:buSzPts val="4500"/>
              <a:buFont typeface="Poppins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0" name="Google Shape;90;p30"/>
          <p:cNvSpPr txBox="1"/>
          <p:nvPr>
            <p:ph idx="1" type="subTitle"/>
          </p:nvPr>
        </p:nvSpPr>
        <p:spPr>
          <a:xfrm>
            <a:off x="1143000" y="2701528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91" name="Google Shape;91;p30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2" name="Google Shape;92;p30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3" name="Google Shape;93;p30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5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656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6" name="Google Shape;96;p35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7" name="Google Shape;97;p35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8" name="Google Shape;98;p35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9" name="Google Shape;99;p35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5"/>
          <p:cNvSpPr txBox="1"/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656"/>
              </a:buClr>
              <a:buSzPts val="4500"/>
              <a:buFont typeface="Poppins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2" name="Google Shape;102;p45"/>
          <p:cNvSpPr txBox="1"/>
          <p:nvPr>
            <p:ph idx="1" type="body"/>
          </p:nvPr>
        </p:nvSpPr>
        <p:spPr>
          <a:xfrm>
            <a:off x="623888" y="3442097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3" name="Google Shape;103;p45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4" name="Google Shape;104;p45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5" name="Google Shape;105;p45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6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656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8" name="Google Shape;108;p46"/>
          <p:cNvSpPr txBox="1"/>
          <p:nvPr>
            <p:ph idx="1" type="body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9" name="Google Shape;109;p46"/>
          <p:cNvSpPr txBox="1"/>
          <p:nvPr>
            <p:ph idx="2" type="body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0" name="Google Shape;110;p46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1" name="Google Shape;111;p46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2" name="Google Shape;112;p46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7"/>
          <p:cNvSpPr txBox="1"/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656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5" name="Google Shape;115;p47"/>
          <p:cNvSpPr txBox="1"/>
          <p:nvPr>
            <p:ph idx="1" type="body"/>
          </p:nvPr>
        </p:nvSpPr>
        <p:spPr>
          <a:xfrm>
            <a:off x="629841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116" name="Google Shape;116;p47"/>
          <p:cNvSpPr txBox="1"/>
          <p:nvPr>
            <p:ph idx="2" type="body"/>
          </p:nvPr>
        </p:nvSpPr>
        <p:spPr>
          <a:xfrm>
            <a:off x="629841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7" name="Google Shape;117;p47"/>
          <p:cNvSpPr txBox="1"/>
          <p:nvPr>
            <p:ph idx="3" type="body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118" name="Google Shape;118;p47"/>
          <p:cNvSpPr txBox="1"/>
          <p:nvPr>
            <p:ph idx="4" type="body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9" name="Google Shape;119;p47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0" name="Google Shape;120;p47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1" name="Google Shape;121;p47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48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656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4" name="Google Shape;124;p48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5" name="Google Shape;125;p48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6" name="Google Shape;126;p48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49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9" name="Google Shape;129;p49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0" name="Google Shape;130;p49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50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656"/>
              </a:buClr>
              <a:buSzPts val="2400"/>
              <a:buFont typeface="Poppins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3" name="Google Shape;133;p50"/>
          <p:cNvSpPr txBox="1"/>
          <p:nvPr>
            <p:ph idx="1" type="body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810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7F7F7F"/>
              </a:buClr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500"/>
              <a:buChar char="•"/>
              <a:defRPr sz="1500"/>
            </a:lvl4pPr>
            <a:lvl5pPr indent="-3238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134" name="Google Shape;134;p50"/>
          <p:cNvSpPr txBox="1"/>
          <p:nvPr>
            <p:ph idx="2" type="body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7F7F7F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35" name="Google Shape;135;p50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6" name="Google Shape;136;p50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7" name="Google Shape;137;p50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4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656"/>
              </a:buClr>
              <a:buSzPts val="1400"/>
              <a:buNone/>
              <a:defRPr>
                <a:solidFill>
                  <a:srgbClr val="00A8AA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" name="Google Shape;19;p34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0" name="Google Shape;20;p34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1" name="Google Shape;21;p34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2" name="Google Shape;22;p34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51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656"/>
              </a:buClr>
              <a:buSzPts val="2400"/>
              <a:buFont typeface="Poppins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0" name="Google Shape;140;p51"/>
          <p:cNvSpPr/>
          <p:nvPr>
            <p:ph idx="2" type="pic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</p:sp>
      <p:sp>
        <p:nvSpPr>
          <p:cNvPr id="141" name="Google Shape;141;p51"/>
          <p:cNvSpPr txBox="1"/>
          <p:nvPr>
            <p:ph idx="1" type="body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7F7F7F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42" name="Google Shape;142;p51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3" name="Google Shape;143;p51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4" name="Google Shape;144;p51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52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656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7" name="Google Shape;147;p52"/>
          <p:cNvSpPr txBox="1"/>
          <p:nvPr>
            <p:ph idx="1" type="body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48" name="Google Shape;148;p52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9" name="Google Shape;149;p52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0" name="Google Shape;150;p52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53"/>
          <p:cNvSpPr txBox="1"/>
          <p:nvPr>
            <p:ph type="title"/>
          </p:nvPr>
        </p:nvSpPr>
        <p:spPr>
          <a:xfrm rot="5400000">
            <a:off x="5350073" y="1467446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656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3" name="Google Shape;153;p53"/>
          <p:cNvSpPr txBox="1"/>
          <p:nvPr>
            <p:ph idx="1" type="body"/>
          </p:nvPr>
        </p:nvSpPr>
        <p:spPr>
          <a:xfrm rot="5400000">
            <a:off x="1349573" y="-447079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54" name="Google Shape;154;p53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5" name="Google Shape;155;p53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6" name="Google Shape;156;p53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2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656"/>
              </a:buClr>
              <a:buSzPts val="4500"/>
              <a:buFont typeface="Poppins"/>
              <a:buNone/>
              <a:defRPr sz="4500">
                <a:solidFill>
                  <a:srgbClr val="00A8AA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4" name="Google Shape;164;p32"/>
          <p:cNvSpPr txBox="1"/>
          <p:nvPr>
            <p:ph idx="1" type="subTitle"/>
          </p:nvPr>
        </p:nvSpPr>
        <p:spPr>
          <a:xfrm>
            <a:off x="1143000" y="2701528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65" name="Google Shape;165;p32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6" name="Google Shape;166;p32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7" name="Google Shape;167;p32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3"/>
          <p:cNvSpPr txBox="1"/>
          <p:nvPr>
            <p:ph type="title"/>
          </p:nvPr>
        </p:nvSpPr>
        <p:spPr>
          <a:xfrm>
            <a:off x="725555" y="833987"/>
            <a:ext cx="7886700" cy="59951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656"/>
              </a:buClr>
              <a:buSzPts val="1400"/>
              <a:buNone/>
              <a:defRPr>
                <a:solidFill>
                  <a:srgbClr val="00A8AA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0" name="Google Shape;170;p33"/>
          <p:cNvSpPr txBox="1"/>
          <p:nvPr>
            <p:ph idx="1" type="body"/>
          </p:nvPr>
        </p:nvSpPr>
        <p:spPr>
          <a:xfrm>
            <a:off x="725555" y="1744318"/>
            <a:ext cx="7886700" cy="252582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71" name="Google Shape;171;p33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2" name="Google Shape;172;p33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3" name="Google Shape;173;p33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54"/>
          <p:cNvSpPr txBox="1"/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656"/>
              </a:buClr>
              <a:buSzPts val="4500"/>
              <a:buFont typeface="Poppins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6" name="Google Shape;176;p54"/>
          <p:cNvSpPr txBox="1"/>
          <p:nvPr>
            <p:ph idx="1" type="body"/>
          </p:nvPr>
        </p:nvSpPr>
        <p:spPr>
          <a:xfrm>
            <a:off x="623888" y="3442097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77" name="Google Shape;177;p54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8" name="Google Shape;178;p54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9" name="Google Shape;179;p54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55"/>
          <p:cNvSpPr txBox="1"/>
          <p:nvPr>
            <p:ph type="title"/>
          </p:nvPr>
        </p:nvSpPr>
        <p:spPr>
          <a:xfrm>
            <a:off x="725555" y="833987"/>
            <a:ext cx="7886700" cy="59951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656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82" name="Google Shape;182;p55"/>
          <p:cNvSpPr txBox="1"/>
          <p:nvPr>
            <p:ph idx="1" type="body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83" name="Google Shape;183;p55"/>
          <p:cNvSpPr txBox="1"/>
          <p:nvPr>
            <p:ph idx="2" type="body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84" name="Google Shape;184;p55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5" name="Google Shape;185;p55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6" name="Google Shape;186;p55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56"/>
          <p:cNvSpPr txBox="1"/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656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89" name="Google Shape;189;p56"/>
          <p:cNvSpPr txBox="1"/>
          <p:nvPr>
            <p:ph idx="1" type="body"/>
          </p:nvPr>
        </p:nvSpPr>
        <p:spPr>
          <a:xfrm>
            <a:off x="629841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190" name="Google Shape;190;p56"/>
          <p:cNvSpPr txBox="1"/>
          <p:nvPr>
            <p:ph idx="2" type="body"/>
          </p:nvPr>
        </p:nvSpPr>
        <p:spPr>
          <a:xfrm>
            <a:off x="629841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91" name="Google Shape;191;p56"/>
          <p:cNvSpPr txBox="1"/>
          <p:nvPr>
            <p:ph idx="3" type="body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192" name="Google Shape;192;p56"/>
          <p:cNvSpPr txBox="1"/>
          <p:nvPr>
            <p:ph idx="4" type="body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93" name="Google Shape;193;p56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4" name="Google Shape;194;p56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5" name="Google Shape;195;p56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57"/>
          <p:cNvSpPr txBox="1"/>
          <p:nvPr>
            <p:ph type="title"/>
          </p:nvPr>
        </p:nvSpPr>
        <p:spPr>
          <a:xfrm>
            <a:off x="725555" y="833987"/>
            <a:ext cx="7886700" cy="59951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656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8" name="Google Shape;198;p57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9" name="Google Shape;199;p57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0" name="Google Shape;200;p57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58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3" name="Google Shape;203;p58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4" name="Google Shape;204;p58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6"/>
          <p:cNvSpPr txBox="1"/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656"/>
              </a:buClr>
              <a:buSzPts val="4500"/>
              <a:buFont typeface="Poppins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5" name="Google Shape;25;p36"/>
          <p:cNvSpPr txBox="1"/>
          <p:nvPr>
            <p:ph idx="1" type="body"/>
          </p:nvPr>
        </p:nvSpPr>
        <p:spPr>
          <a:xfrm>
            <a:off x="623888" y="3442097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36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7" name="Google Shape;27;p36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8" name="Google Shape;28;p36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59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656"/>
              </a:buClr>
              <a:buSzPts val="2400"/>
              <a:buFont typeface="Poppins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07" name="Google Shape;207;p59"/>
          <p:cNvSpPr txBox="1"/>
          <p:nvPr>
            <p:ph idx="1" type="body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810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7F7F7F"/>
              </a:buClr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500"/>
              <a:buChar char="•"/>
              <a:defRPr sz="1500"/>
            </a:lvl4pPr>
            <a:lvl5pPr indent="-3238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208" name="Google Shape;208;p59"/>
          <p:cNvSpPr txBox="1"/>
          <p:nvPr>
            <p:ph idx="2" type="body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7F7F7F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209" name="Google Shape;209;p59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0" name="Google Shape;210;p59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1" name="Google Shape;211;p59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60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656"/>
              </a:buClr>
              <a:buSzPts val="2400"/>
              <a:buFont typeface="Poppins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14" name="Google Shape;214;p60"/>
          <p:cNvSpPr/>
          <p:nvPr>
            <p:ph idx="2" type="pic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</p:sp>
      <p:sp>
        <p:nvSpPr>
          <p:cNvPr id="215" name="Google Shape;215;p60"/>
          <p:cNvSpPr txBox="1"/>
          <p:nvPr>
            <p:ph idx="1" type="body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7F7F7F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216" name="Google Shape;216;p60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7" name="Google Shape;217;p60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8" name="Google Shape;218;p60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61"/>
          <p:cNvSpPr txBox="1"/>
          <p:nvPr>
            <p:ph type="title"/>
          </p:nvPr>
        </p:nvSpPr>
        <p:spPr>
          <a:xfrm>
            <a:off x="725555" y="833987"/>
            <a:ext cx="7886700" cy="59951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656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21" name="Google Shape;221;p61"/>
          <p:cNvSpPr txBox="1"/>
          <p:nvPr>
            <p:ph idx="1" type="body"/>
          </p:nvPr>
        </p:nvSpPr>
        <p:spPr>
          <a:xfrm rot="5400000">
            <a:off x="3405991" y="-936118"/>
            <a:ext cx="2525828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22" name="Google Shape;222;p61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3" name="Google Shape;223;p61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4" name="Google Shape;224;p61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2"/>
          <p:cNvSpPr txBox="1"/>
          <p:nvPr>
            <p:ph type="title"/>
          </p:nvPr>
        </p:nvSpPr>
        <p:spPr>
          <a:xfrm rot="5400000">
            <a:off x="5350073" y="1467446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656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27" name="Google Shape;227;p62"/>
          <p:cNvSpPr txBox="1"/>
          <p:nvPr>
            <p:ph idx="1" type="body"/>
          </p:nvPr>
        </p:nvSpPr>
        <p:spPr>
          <a:xfrm rot="5400000">
            <a:off x="1349573" y="-447079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28" name="Google Shape;228;p62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9" name="Google Shape;229;p62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0" name="Google Shape;230;p62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37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656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1" name="Google Shape;31;p37"/>
          <p:cNvSpPr txBox="1"/>
          <p:nvPr>
            <p:ph idx="1" type="body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2" name="Google Shape;32;p37"/>
          <p:cNvSpPr txBox="1"/>
          <p:nvPr>
            <p:ph idx="2" type="body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3" name="Google Shape;33;p37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4" name="Google Shape;34;p37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5" name="Google Shape;35;p37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8"/>
          <p:cNvSpPr txBox="1"/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656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8" name="Google Shape;38;p38"/>
          <p:cNvSpPr txBox="1"/>
          <p:nvPr>
            <p:ph idx="1" type="body"/>
          </p:nvPr>
        </p:nvSpPr>
        <p:spPr>
          <a:xfrm>
            <a:off x="629841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39" name="Google Shape;39;p38"/>
          <p:cNvSpPr txBox="1"/>
          <p:nvPr>
            <p:ph idx="2" type="body"/>
          </p:nvPr>
        </p:nvSpPr>
        <p:spPr>
          <a:xfrm>
            <a:off x="629841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0" name="Google Shape;40;p38"/>
          <p:cNvSpPr txBox="1"/>
          <p:nvPr>
            <p:ph idx="3" type="body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41" name="Google Shape;41;p38"/>
          <p:cNvSpPr txBox="1"/>
          <p:nvPr>
            <p:ph idx="4" type="body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2" name="Google Shape;42;p38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3" name="Google Shape;43;p38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4" name="Google Shape;44;p38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9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656"/>
              </a:buClr>
              <a:buSzPts val="1400"/>
              <a:buNone/>
              <a:defRPr>
                <a:solidFill>
                  <a:srgbClr val="00A8AA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7" name="Google Shape;47;p39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8" name="Google Shape;48;p39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9" name="Google Shape;49;p39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40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2" name="Google Shape;52;p40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3" name="Google Shape;53;p40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1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656"/>
              </a:buClr>
              <a:buSzPts val="2400"/>
              <a:buFont typeface="Poppins"/>
              <a:buNone/>
              <a:defRPr sz="2400">
                <a:solidFill>
                  <a:srgbClr val="00A8AA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6" name="Google Shape;56;p41"/>
          <p:cNvSpPr txBox="1"/>
          <p:nvPr>
            <p:ph idx="1" type="body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810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7F7F7F"/>
              </a:buClr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500"/>
              <a:buChar char="•"/>
              <a:defRPr sz="1500"/>
            </a:lvl4pPr>
            <a:lvl5pPr indent="-3238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57" name="Google Shape;57;p41"/>
          <p:cNvSpPr txBox="1"/>
          <p:nvPr>
            <p:ph idx="2" type="body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7F7F7F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58" name="Google Shape;58;p41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9" name="Google Shape;59;p41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0" name="Google Shape;60;p41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2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656"/>
              </a:buClr>
              <a:buSzPts val="2400"/>
              <a:buFont typeface="Poppins"/>
              <a:buNone/>
              <a:defRPr sz="2400">
                <a:solidFill>
                  <a:srgbClr val="00A8AA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3" name="Google Shape;63;p42"/>
          <p:cNvSpPr/>
          <p:nvPr>
            <p:ph idx="2" type="pic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42"/>
          <p:cNvSpPr txBox="1"/>
          <p:nvPr>
            <p:ph idx="1" type="body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7F7F7F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65" name="Google Shape;65;p42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6" name="Google Shape;66;p42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7" name="Google Shape;67;p42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1.xml"/><Relationship Id="rId1" Type="http://schemas.openxmlformats.org/officeDocument/2006/relationships/image" Target="../media/image9.png"/><Relationship Id="rId2" Type="http://schemas.openxmlformats.org/officeDocument/2006/relationships/image" Target="../media/image10.png"/><Relationship Id="rId3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theme" Target="../theme/theme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1.xml"/><Relationship Id="rId13" Type="http://schemas.openxmlformats.org/officeDocument/2006/relationships/theme" Target="../theme/theme4.xml"/><Relationship Id="rId12" Type="http://schemas.openxmlformats.org/officeDocument/2006/relationships/slideLayout" Target="../slideLayouts/slideLayout33.xml"/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23.xml"/><Relationship Id="rId3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6.xml"/><Relationship Id="rId6" Type="http://schemas.openxmlformats.org/officeDocument/2006/relationships/slideLayout" Target="../slideLayouts/slideLayout27.xml"/><Relationship Id="rId7" Type="http://schemas.openxmlformats.org/officeDocument/2006/relationships/slideLayout" Target="../slideLayouts/slideLayout28.xml"/><Relationship Id="rId8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7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p27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27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  <p:sp>
        <p:nvSpPr>
          <p:cNvPr id="9" name="Google Shape;9;p27"/>
          <p:cNvSpPr txBox="1"/>
          <p:nvPr>
            <p:ph idx="1" type="body"/>
          </p:nvPr>
        </p:nvSpPr>
        <p:spPr>
          <a:xfrm>
            <a:off x="725555" y="2169215"/>
            <a:ext cx="7886700" cy="210093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238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7F7F7F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2385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2385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2385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7"/>
          <p:cNvSpPr txBox="1"/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3000" u="none" cap="none" strike="noStrike">
                <a:solidFill>
                  <a:srgbClr val="00A8AA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9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" name="Google Shape;82;p29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" name="Google Shape;83;p29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  <p:pic>
        <p:nvPicPr>
          <p:cNvPr id="84" name="Google Shape;84;p29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7986712" y="157708"/>
            <a:ext cx="1721832" cy="1737343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29"/>
          <p:cNvSpPr txBox="1"/>
          <p:nvPr>
            <p:ph idx="1" type="body"/>
          </p:nvPr>
        </p:nvSpPr>
        <p:spPr>
          <a:xfrm>
            <a:off x="725555" y="2169215"/>
            <a:ext cx="7886700" cy="210093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238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7F7F7F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2385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2385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2385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" name="Google Shape;86;p29"/>
          <p:cNvSpPr txBox="1"/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3000" u="none" cap="none" strike="noStrike">
                <a:solidFill>
                  <a:srgbClr val="00A9AA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87" name="Google Shape;87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765076" y="4792926"/>
            <a:ext cx="1959362" cy="154585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1"/>
          <p:cNvSpPr txBox="1"/>
          <p:nvPr>
            <p:ph idx="1" type="body"/>
          </p:nvPr>
        </p:nvSpPr>
        <p:spPr>
          <a:xfrm>
            <a:off x="725555" y="1744318"/>
            <a:ext cx="7886700" cy="252582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238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7F7F7F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2385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2385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2385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9" name="Google Shape;159;p31"/>
          <p:cNvSpPr/>
          <p:nvPr/>
        </p:nvSpPr>
        <p:spPr>
          <a:xfrm>
            <a:off x="0" y="873353"/>
            <a:ext cx="422644" cy="3396793"/>
          </a:xfrm>
          <a:prstGeom prst="rect">
            <a:avLst/>
          </a:prstGeom>
          <a:solidFill>
            <a:srgbClr val="00A8AA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31"/>
          <p:cNvSpPr txBox="1"/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3000" u="none" cap="none" strike="noStrike">
                <a:solidFill>
                  <a:srgbClr val="00A8AA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61" name="Google Shape;161;p3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6765076" y="4792926"/>
            <a:ext cx="1959362" cy="154585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6.png"/><Relationship Id="rId4" Type="http://schemas.openxmlformats.org/officeDocument/2006/relationships/image" Target="../media/image23.jpg"/><Relationship Id="rId9" Type="http://schemas.openxmlformats.org/officeDocument/2006/relationships/image" Target="../media/image1.png"/><Relationship Id="rId5" Type="http://schemas.openxmlformats.org/officeDocument/2006/relationships/image" Target="../media/image27.jpg"/><Relationship Id="rId6" Type="http://schemas.openxmlformats.org/officeDocument/2006/relationships/image" Target="../media/image5.jpg"/><Relationship Id="rId7" Type="http://schemas.openxmlformats.org/officeDocument/2006/relationships/image" Target="../media/image2.png"/><Relationship Id="rId8" Type="http://schemas.openxmlformats.org/officeDocument/2006/relationships/image" Target="../media/image3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3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7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7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6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0.jpg"/><Relationship Id="rId4" Type="http://schemas.openxmlformats.org/officeDocument/2006/relationships/image" Target="../media/image15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0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8.png"/><Relationship Id="rId4" Type="http://schemas.openxmlformats.org/officeDocument/2006/relationships/image" Target="../media/image34.png"/><Relationship Id="rId5" Type="http://schemas.openxmlformats.org/officeDocument/2006/relationships/image" Target="../media/image3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8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5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5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3.png"/><Relationship Id="rId4" Type="http://schemas.openxmlformats.org/officeDocument/2006/relationships/image" Target="../media/image29.png"/><Relationship Id="rId5" Type="http://schemas.openxmlformats.org/officeDocument/2006/relationships/image" Target="../media/image32.png"/><Relationship Id="rId6" Type="http://schemas.openxmlformats.org/officeDocument/2006/relationships/image" Target="../media/image36.png"/><Relationship Id="rId7" Type="http://schemas.openxmlformats.org/officeDocument/2006/relationships/image" Target="../media/image37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hyperlink" Target="http://peaasi.ee" TargetMode="External"/><Relationship Id="rId4" Type="http://schemas.openxmlformats.org/officeDocument/2006/relationships/image" Target="../media/image1.png"/><Relationship Id="rId5" Type="http://schemas.openxmlformats.org/officeDocument/2006/relationships/image" Target="../media/image4.png"/><Relationship Id="rId6" Type="http://schemas.openxmlformats.org/officeDocument/2006/relationships/hyperlink" Target="https://forms.gle/AkizRWwmv5oc4HnZ7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3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hyperlink" Target="http://peaasi.ee" TargetMode="External"/><Relationship Id="rId4" Type="http://schemas.openxmlformats.org/officeDocument/2006/relationships/image" Target="../media/image1.png"/><Relationship Id="rId5" Type="http://schemas.openxmlformats.org/officeDocument/2006/relationships/image" Target="../media/image4.png"/><Relationship Id="rId6" Type="http://schemas.openxmlformats.org/officeDocument/2006/relationships/hyperlink" Target="https://forms.gle/AkizRWwmv5oc4HnZ7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5.png"/><Relationship Id="rId4" Type="http://schemas.openxmlformats.org/officeDocument/2006/relationships/image" Target="../media/image18.png"/><Relationship Id="rId5" Type="http://schemas.openxmlformats.org/officeDocument/2006/relationships/image" Target="../media/image8.png"/><Relationship Id="rId6" Type="http://schemas.openxmlformats.org/officeDocument/2006/relationships/image" Target="../media/image2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1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"/>
          <p:cNvSpPr/>
          <p:nvPr/>
        </p:nvSpPr>
        <p:spPr>
          <a:xfrm>
            <a:off x="724583" y="1171936"/>
            <a:ext cx="7527000" cy="70403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t-EE" sz="3000" u="none" cap="none" strike="noStrike">
                <a:solidFill>
                  <a:srgbClr val="F7A400"/>
                </a:solidFill>
                <a:latin typeface="Poppins"/>
                <a:ea typeface="Poppins"/>
                <a:cs typeface="Poppins"/>
                <a:sym typeface="Poppins"/>
              </a:rPr>
              <a:t>Suitsiidiennetusprogramm koolidele</a:t>
            </a:r>
            <a:endParaRPr b="0" i="0" sz="1100" u="none" cap="none" strike="noStrike">
              <a:solidFill>
                <a:srgbClr val="F7A4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36" name="Google Shape;236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89907" y="4347270"/>
            <a:ext cx="1517945" cy="453360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1"/>
          <p:cNvSpPr txBox="1"/>
          <p:nvPr/>
        </p:nvSpPr>
        <p:spPr>
          <a:xfrm>
            <a:off x="724583" y="312423"/>
            <a:ext cx="7527000" cy="1194600"/>
          </a:xfrm>
          <a:prstGeom prst="rect">
            <a:avLst/>
          </a:prstGeom>
          <a:noFill/>
          <a:ln>
            <a:noFill/>
          </a:ln>
        </p:spPr>
        <p:txBody>
          <a:bodyPr anchorCtr="0" anchor="t" bIns="14300" lIns="14300" spcFirstLastPara="1" rIns="14300" wrap="square" tIns="143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t-EE" sz="4000" u="none" cap="none" strike="noStrike">
                <a:solidFill>
                  <a:srgbClr val="00A8AA"/>
                </a:solidFill>
                <a:latin typeface="Poppins"/>
                <a:ea typeface="Poppins"/>
                <a:cs typeface="Poppins"/>
                <a:sym typeface="Poppins"/>
              </a:rPr>
              <a:t>Suitsiidi Ohu Signaalid</a:t>
            </a:r>
            <a:endParaRPr b="1" i="0" sz="4000" u="none" cap="none" strike="noStrike">
              <a:solidFill>
                <a:srgbClr val="00A8AA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descr="A picture containing person, person&#10;&#10;Description automatically generated" id="238" name="Google Shape;238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26635" y="2255560"/>
            <a:ext cx="3222291" cy="18125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women sitting on a bench&#10;&#10;Description automatically generated with medium confidence" id="239" name="Google Shape;239;p1"/>
          <p:cNvPicPr preferRelativeResize="0"/>
          <p:nvPr/>
        </p:nvPicPr>
        <p:blipFill rotWithShape="1">
          <a:blip r:embed="rId5">
            <a:alphaModFix/>
          </a:blip>
          <a:srcRect b="0" l="0" r="7041" t="0"/>
          <a:stretch/>
        </p:blipFill>
        <p:spPr>
          <a:xfrm>
            <a:off x="2984963" y="2255560"/>
            <a:ext cx="2995428" cy="18125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wo people sitting on a couch&#10;&#10;Description automatically generated with medium confidence" id="240" name="Google Shape;240;p1"/>
          <p:cNvPicPr preferRelativeResize="0"/>
          <p:nvPr/>
        </p:nvPicPr>
        <p:blipFill rotWithShape="1">
          <a:blip r:embed="rId6">
            <a:alphaModFix/>
          </a:blip>
          <a:srcRect b="939" l="9298" r="13" t="0"/>
          <a:stretch/>
        </p:blipFill>
        <p:spPr>
          <a:xfrm>
            <a:off x="5980391" y="2255562"/>
            <a:ext cx="3336979" cy="18125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otsiaalkindlustusamet" id="241" name="Google Shape;241;p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751567" y="4354487"/>
            <a:ext cx="1629516" cy="43892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alunabi logo" id="242" name="Google Shape;242;p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087008" y="4308058"/>
            <a:ext cx="1373778" cy="5317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212900" y="4159606"/>
            <a:ext cx="2743200" cy="828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9"/>
          <p:cNvSpPr txBox="1"/>
          <p:nvPr/>
        </p:nvSpPr>
        <p:spPr>
          <a:xfrm>
            <a:off x="649701" y="1109421"/>
            <a:ext cx="7886700" cy="59951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t-EE" sz="3000" u="none" cap="none" strike="noStrike">
                <a:solidFill>
                  <a:srgbClr val="00A8AA"/>
                </a:solidFill>
                <a:latin typeface="Poppins"/>
                <a:ea typeface="Poppins"/>
                <a:cs typeface="Poppins"/>
                <a:sym typeface="Poppins"/>
              </a:rPr>
              <a:t>Peetri lugu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" name="Google Shape;330;p9"/>
          <p:cNvSpPr txBox="1"/>
          <p:nvPr/>
        </p:nvSpPr>
        <p:spPr>
          <a:xfrm>
            <a:off x="649701" y="2133514"/>
            <a:ext cx="2355575" cy="1177113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1397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t-EE" sz="15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Mis aitas kaasa Peetri paranemisele?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" name="Google Shape;331;p9"/>
          <p:cNvSpPr txBox="1"/>
          <p:nvPr/>
        </p:nvSpPr>
        <p:spPr>
          <a:xfrm>
            <a:off x="649700" y="1892600"/>
            <a:ext cx="2476500" cy="2075400"/>
          </a:xfrm>
          <a:prstGeom prst="rect">
            <a:avLst/>
          </a:prstGeom>
          <a:noFill/>
          <a:ln>
            <a:noFill/>
          </a:ln>
        </p:spPr>
        <p:txBody>
          <a:bodyPr anchorCtr="0" anchor="t" bIns="14300" lIns="14300" spcFirstLastPara="1" rIns="14300" wrap="square" tIns="143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erson looking at the camera&#10;&#10;Description automatically generated with medium confidence" id="332" name="Google Shape;332;p9"/>
          <p:cNvPicPr preferRelativeResize="0"/>
          <p:nvPr/>
        </p:nvPicPr>
        <p:blipFill rotWithShape="1">
          <a:blip r:embed="rId3">
            <a:alphaModFix/>
          </a:blip>
          <a:srcRect b="28" l="0" r="-22" t="0"/>
          <a:stretch/>
        </p:blipFill>
        <p:spPr>
          <a:xfrm>
            <a:off x="3776869" y="1630017"/>
            <a:ext cx="4641575" cy="25258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10"/>
          <p:cNvSpPr txBox="1"/>
          <p:nvPr/>
        </p:nvSpPr>
        <p:spPr>
          <a:xfrm>
            <a:off x="628650" y="565914"/>
            <a:ext cx="3358134" cy="1452781"/>
          </a:xfrm>
          <a:prstGeom prst="rect">
            <a:avLst/>
          </a:prstGeom>
          <a:noFill/>
          <a:ln>
            <a:noFill/>
          </a:ln>
        </p:spPr>
        <p:txBody>
          <a:bodyPr anchorCtr="0" anchor="t" bIns="14300" lIns="14300" spcFirstLastPara="1" rIns="14300" wrap="square" tIns="143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t-EE" sz="3000" u="none" cap="none" strike="noStrike">
                <a:solidFill>
                  <a:srgbClr val="00A8AA"/>
                </a:solidFill>
                <a:latin typeface="Poppins"/>
                <a:ea typeface="Poppins"/>
                <a:cs typeface="Poppins"/>
                <a:sym typeface="Poppins"/>
              </a:rPr>
              <a:t>Milliseid ohumärke  kirjeldas Kertu Liisile?</a:t>
            </a:r>
            <a:endParaRPr b="1" i="0" sz="1900" u="none" cap="none" strike="noStrike">
              <a:solidFill>
                <a:srgbClr val="00A8AA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38" name="Google Shape;338;p10"/>
          <p:cNvSpPr txBox="1"/>
          <p:nvPr/>
        </p:nvSpPr>
        <p:spPr>
          <a:xfrm>
            <a:off x="3866800" y="462000"/>
            <a:ext cx="4647600" cy="42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85750" lvl="0" marL="2921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D89"/>
              </a:buClr>
              <a:buSzPts val="1950"/>
              <a:buFont typeface="Arial"/>
              <a:buChar char="•"/>
            </a:pPr>
            <a:r>
              <a:rPr b="1" i="0" lang="et-EE" sz="1500" u="none" cap="none" strike="noStrike">
                <a:solidFill>
                  <a:srgbClr val="008D89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Energia- ja huvipuudus</a:t>
            </a:r>
            <a:r>
              <a:rPr b="0" i="0" lang="et-EE" sz="15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6211" lvl="0" marL="49053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D89"/>
              </a:buClr>
              <a:buSzPts val="1050"/>
              <a:buFont typeface="Noto Sans Symbols"/>
              <a:buChar char="▪"/>
            </a:pPr>
            <a:r>
              <a:rPr b="0" i="0" lang="et-EE" sz="15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„Ei viitsi trenni minna.“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6211" lvl="0" marL="49053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D89"/>
              </a:buClr>
              <a:buSzPts val="1050"/>
              <a:buFont typeface="Noto Sans Symbols"/>
              <a:buChar char="▪"/>
            </a:pPr>
            <a:r>
              <a:rPr b="0" i="0" lang="et-EE" sz="15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„Ei ole enam mingit jaksu.“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6211" lvl="0" marL="49053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D89"/>
              </a:buClr>
              <a:buSzPts val="1050"/>
              <a:buFont typeface="Noto Sans Symbols"/>
              <a:buChar char="▪"/>
            </a:pPr>
            <a:r>
              <a:rPr b="0" i="0" lang="et-EE" sz="15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„Ei näe koolil ja trennil enam mingit   mõtet.“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6211" lvl="0" marL="49053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D89"/>
              </a:buClr>
              <a:buSzPts val="1050"/>
              <a:buFont typeface="Noto Sans Symbols"/>
              <a:buChar char="▪"/>
            </a:pPr>
            <a:r>
              <a:rPr b="0" i="0" lang="et-EE" sz="15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„Kõik on nii väsitav.“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6211" lvl="0" marL="49053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D89"/>
              </a:buClr>
              <a:buSzPts val="1050"/>
              <a:buFont typeface="Noto Sans Symbols"/>
              <a:buChar char="▪"/>
            </a:pPr>
            <a:r>
              <a:rPr b="0" i="0" lang="et-EE" sz="15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„Ei saa aru, mis selle kõige </a:t>
            </a:r>
            <a:r>
              <a:rPr b="0" i="1" lang="et-EE" sz="15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point </a:t>
            </a:r>
            <a:r>
              <a:rPr b="0" i="0" lang="et-EE" sz="15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on.”</a:t>
            </a:r>
            <a:endParaRPr b="0" i="0" sz="400" u="none" cap="none" strike="noStrike">
              <a:solidFill>
                <a:srgbClr val="7F7F7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247650" lvl="0" marL="2540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8D89"/>
              </a:buClr>
              <a:buSzPts val="1950"/>
              <a:buFont typeface="Arial"/>
              <a:buChar char="•"/>
            </a:pPr>
            <a:r>
              <a:rPr b="1" i="0" lang="et-EE" sz="1500" u="none" cap="none" strike="noStrike">
                <a:solidFill>
                  <a:srgbClr val="008D89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Puuduv tulevikuvisioon: </a:t>
            </a:r>
            <a:r>
              <a:rPr b="0" i="0" lang="et-EE" sz="15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„Ma tegelikult ei näe ennast enam üldse õpetajana ette.”</a:t>
            </a:r>
            <a:endParaRPr b="0" i="0" sz="400" u="none" cap="none" strike="noStrike">
              <a:solidFill>
                <a:srgbClr val="7F7F7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247650" lvl="0" marL="2540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8D89"/>
              </a:buClr>
              <a:buSzPts val="1950"/>
              <a:buFont typeface="Arial"/>
              <a:buChar char="•"/>
            </a:pPr>
            <a:r>
              <a:rPr b="1" i="0" lang="et-EE" sz="1500" u="none" cap="none" strike="noStrike">
                <a:solidFill>
                  <a:srgbClr val="008D89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Endast negatiivselt rääkimine: </a:t>
            </a:r>
            <a:r>
              <a:rPr b="0" i="0" lang="et-EE" sz="15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„Ma ei sobigi kuskile.”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47650" lvl="0" marL="2540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8D89"/>
              </a:buClr>
              <a:buSzPts val="1950"/>
              <a:buFont typeface="Arial"/>
              <a:buChar char="•"/>
            </a:pPr>
            <a:r>
              <a:rPr b="1" i="0" lang="et-EE" sz="1500" u="none" cap="none" strike="noStrike">
                <a:solidFill>
                  <a:srgbClr val="008D89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Jutud enesetapust: </a:t>
            </a:r>
            <a:r>
              <a:rPr b="0" i="0" lang="et-EE" sz="15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„Ma tahaksin ka lihtsalt voodis teki all lamada ja mitte kunagi enam ärgata.“</a:t>
            </a:r>
            <a:endParaRPr b="0" i="0" sz="400" u="none" cap="none" strike="noStrike">
              <a:solidFill>
                <a:srgbClr val="7F7F7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247650" lvl="0" marL="2540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8D89"/>
              </a:buClr>
              <a:buSzPts val="1950"/>
              <a:buFont typeface="Arial"/>
              <a:buChar char="•"/>
            </a:pPr>
            <a:r>
              <a:rPr b="1" i="0" lang="et-EE" sz="1500" u="none" cap="none" strike="noStrike">
                <a:solidFill>
                  <a:srgbClr val="008D89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Enesekahjustamine: </a:t>
            </a:r>
            <a:r>
              <a:rPr b="0" i="0" lang="et-EE" sz="15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Liis on märganud, kuidas Kertu varjab oma arme.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t-EE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500" u="none" cap="none" strike="noStrike">
              <a:solidFill>
                <a:srgbClr val="7F7F7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descr="A picture containing person, person&#10;&#10;Description automatically generated" id="339" name="Google Shape;339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8649" y="2731127"/>
            <a:ext cx="2979254" cy="1675831"/>
          </a:xfrm>
          <a:prstGeom prst="rect">
            <a:avLst/>
          </a:prstGeom>
          <a:noFill/>
          <a:ln>
            <a:noFill/>
          </a:ln>
        </p:spPr>
      </p:pic>
      <p:sp>
        <p:nvSpPr>
          <p:cNvPr id="340" name="Google Shape;340;p10"/>
          <p:cNvSpPr txBox="1"/>
          <p:nvPr/>
        </p:nvSpPr>
        <p:spPr>
          <a:xfrm>
            <a:off x="2644514" y="3276810"/>
            <a:ext cx="768553" cy="450898"/>
          </a:xfrm>
          <a:prstGeom prst="rect">
            <a:avLst/>
          </a:prstGeom>
          <a:noFill/>
          <a:ln>
            <a:noFill/>
          </a:ln>
        </p:spPr>
        <p:txBody>
          <a:bodyPr anchorCtr="0" anchor="t" bIns="14300" lIns="14300" spcFirstLastPara="1" rIns="14300" wrap="square" tIns="143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t-EE" sz="2000" u="none" cap="none" strike="noStrike">
                <a:solidFill>
                  <a:srgbClr val="F7A400"/>
                </a:solidFill>
                <a:latin typeface="Poppins"/>
                <a:ea typeface="Poppins"/>
                <a:cs typeface="Poppins"/>
                <a:sym typeface="Poppins"/>
              </a:rPr>
              <a:t>Liis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" name="Google Shape;341;p10"/>
          <p:cNvSpPr txBox="1"/>
          <p:nvPr/>
        </p:nvSpPr>
        <p:spPr>
          <a:xfrm>
            <a:off x="697679" y="4055316"/>
            <a:ext cx="1265987" cy="450898"/>
          </a:xfrm>
          <a:prstGeom prst="rect">
            <a:avLst/>
          </a:prstGeom>
          <a:noFill/>
          <a:ln>
            <a:noFill/>
          </a:ln>
        </p:spPr>
        <p:txBody>
          <a:bodyPr anchorCtr="0" anchor="t" bIns="14300" lIns="14300" spcFirstLastPara="1" rIns="14300" wrap="square" tIns="143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t-EE" sz="2000" u="none" cap="none" strike="noStrike">
                <a:solidFill>
                  <a:srgbClr val="F7A400"/>
                </a:solidFill>
                <a:latin typeface="Poppins"/>
                <a:ea typeface="Poppins"/>
                <a:cs typeface="Poppins"/>
                <a:sym typeface="Poppins"/>
              </a:rPr>
              <a:t>Kertu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11"/>
          <p:cNvSpPr txBox="1"/>
          <p:nvPr/>
        </p:nvSpPr>
        <p:spPr>
          <a:xfrm>
            <a:off x="770534" y="880820"/>
            <a:ext cx="7546152" cy="1629528"/>
          </a:xfrm>
          <a:prstGeom prst="rect">
            <a:avLst/>
          </a:prstGeom>
          <a:noFill/>
          <a:ln>
            <a:noFill/>
          </a:ln>
        </p:spPr>
        <p:txBody>
          <a:bodyPr anchorCtr="0" anchor="t" bIns="14300" lIns="14300" spcFirstLastPara="1" rIns="14300" wrap="square" tIns="143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t-EE" sz="3000" u="none" cap="none" strike="noStrike">
                <a:solidFill>
                  <a:srgbClr val="00A8AA"/>
                </a:solidFill>
                <a:latin typeface="Poppins"/>
                <a:ea typeface="Poppins"/>
                <a:cs typeface="Poppins"/>
                <a:sym typeface="Poppins"/>
              </a:rPr>
              <a:t>Liis jagas Kertuga oma depressioonikogemust. Kuidas võis see Kertut toetada?</a:t>
            </a:r>
            <a:endParaRPr b="1" i="0" sz="1900" u="none" cap="none" strike="noStrike">
              <a:solidFill>
                <a:srgbClr val="00A8AA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47" name="Google Shape;347;p11"/>
          <p:cNvSpPr txBox="1"/>
          <p:nvPr/>
        </p:nvSpPr>
        <p:spPr>
          <a:xfrm>
            <a:off x="508090" y="3263975"/>
            <a:ext cx="2578500" cy="1738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6B665"/>
              </a:buClr>
              <a:buSzPts val="1500"/>
              <a:buFont typeface="Arial"/>
              <a:buNone/>
            </a:pPr>
            <a:r>
              <a:rPr b="1" i="0" lang="et-EE" sz="1500" u="none" cap="none" strike="noStrike">
                <a:solidFill>
                  <a:srgbClr val="008D89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Kertu ei ole ainuke, kes niimoodi tunneb. </a:t>
            </a:r>
            <a:r>
              <a:rPr b="0" i="0" lang="et-EE" sz="15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Paljud õpilased vaevlevad sarnaste murede küüsis, isegi kui pealtnäha on kõik parimas korras. 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" name="Google Shape;348;p11"/>
          <p:cNvSpPr txBox="1"/>
          <p:nvPr/>
        </p:nvSpPr>
        <p:spPr>
          <a:xfrm>
            <a:off x="3343145" y="3264013"/>
            <a:ext cx="2483700" cy="1738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500"/>
              <a:buFont typeface="Arial"/>
              <a:buNone/>
            </a:pPr>
            <a:r>
              <a:rPr b="0" i="0" lang="et-EE" sz="15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Nõustamine muudab väga palju – </a:t>
            </a:r>
            <a:r>
              <a:rPr b="1" i="0" lang="et-EE" sz="1500" u="none" cap="none" strike="noStrike">
                <a:solidFill>
                  <a:srgbClr val="008D89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depressioon on ravitav. </a:t>
            </a:r>
            <a:endParaRPr b="0" i="0" sz="1100" u="none" cap="none" strike="noStrike">
              <a:solidFill>
                <a:srgbClr val="008D8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" name="Google Shape;349;p11"/>
          <p:cNvSpPr txBox="1"/>
          <p:nvPr/>
        </p:nvSpPr>
        <p:spPr>
          <a:xfrm>
            <a:off x="6303499" y="3264025"/>
            <a:ext cx="2138400" cy="1035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500"/>
              <a:buFont typeface="Arial"/>
              <a:buNone/>
            </a:pPr>
            <a:r>
              <a:rPr b="0" i="0" lang="et-EE" sz="15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Abi on saadaval </a:t>
            </a:r>
            <a:r>
              <a:rPr b="1" i="0" lang="et-EE" sz="1500" u="none" cap="none" strike="noStrike">
                <a:solidFill>
                  <a:srgbClr val="008D89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ja asjad saavad minna paremaks.</a:t>
            </a:r>
            <a:endParaRPr b="0" i="0" sz="1100" u="none" cap="none" strike="noStrike">
              <a:solidFill>
                <a:srgbClr val="008D8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" name="Google Shape;350;p11"/>
          <p:cNvSpPr txBox="1"/>
          <p:nvPr/>
        </p:nvSpPr>
        <p:spPr>
          <a:xfrm>
            <a:off x="1509489" y="2633151"/>
            <a:ext cx="575700" cy="866844"/>
          </a:xfrm>
          <a:prstGeom prst="rect">
            <a:avLst/>
          </a:prstGeom>
          <a:noFill/>
          <a:ln>
            <a:noFill/>
          </a:ln>
        </p:spPr>
        <p:txBody>
          <a:bodyPr anchorCtr="0" anchor="t" bIns="14300" lIns="14300" spcFirstLastPara="1" rIns="14300" wrap="square" tIns="143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t-EE" sz="3000" u="none" cap="none" strike="noStrike">
                <a:solidFill>
                  <a:srgbClr val="F7A400"/>
                </a:solidFill>
                <a:latin typeface="Poppins"/>
                <a:ea typeface="Poppins"/>
                <a:cs typeface="Poppins"/>
                <a:sym typeface="Poppins"/>
              </a:rPr>
              <a:t>1</a:t>
            </a:r>
            <a:endParaRPr b="1" i="0" sz="1900" u="none" cap="none" strike="noStrike">
              <a:solidFill>
                <a:srgbClr val="F7A4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51" name="Google Shape;351;p11"/>
          <p:cNvSpPr txBox="1"/>
          <p:nvPr/>
        </p:nvSpPr>
        <p:spPr>
          <a:xfrm>
            <a:off x="4284150" y="2633152"/>
            <a:ext cx="575700" cy="866844"/>
          </a:xfrm>
          <a:prstGeom prst="rect">
            <a:avLst/>
          </a:prstGeom>
          <a:noFill/>
          <a:ln>
            <a:noFill/>
          </a:ln>
        </p:spPr>
        <p:txBody>
          <a:bodyPr anchorCtr="0" anchor="t" bIns="14300" lIns="14300" spcFirstLastPara="1" rIns="14300" wrap="square" tIns="143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t-EE" sz="3000" u="none" cap="none" strike="noStrike">
                <a:solidFill>
                  <a:srgbClr val="F7A400"/>
                </a:solidFill>
                <a:latin typeface="Poppins"/>
                <a:ea typeface="Poppins"/>
                <a:cs typeface="Poppins"/>
                <a:sym typeface="Poppins"/>
              </a:rPr>
              <a:t>2</a:t>
            </a:r>
            <a:endParaRPr b="1" i="0" sz="1900" u="none" cap="none" strike="noStrike">
              <a:solidFill>
                <a:srgbClr val="F7A4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52" name="Google Shape;352;p11"/>
          <p:cNvSpPr txBox="1"/>
          <p:nvPr/>
        </p:nvSpPr>
        <p:spPr>
          <a:xfrm>
            <a:off x="7084868" y="2633152"/>
            <a:ext cx="575700" cy="866844"/>
          </a:xfrm>
          <a:prstGeom prst="rect">
            <a:avLst/>
          </a:prstGeom>
          <a:noFill/>
          <a:ln>
            <a:noFill/>
          </a:ln>
        </p:spPr>
        <p:txBody>
          <a:bodyPr anchorCtr="0" anchor="t" bIns="14300" lIns="14300" spcFirstLastPara="1" rIns="14300" wrap="square" tIns="143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t-EE" sz="3000" u="none" cap="none" strike="noStrike">
                <a:solidFill>
                  <a:srgbClr val="F7A400"/>
                </a:solidFill>
                <a:latin typeface="Poppins"/>
                <a:ea typeface="Poppins"/>
                <a:cs typeface="Poppins"/>
                <a:sym typeface="Poppins"/>
              </a:rPr>
              <a:t>3</a:t>
            </a:r>
            <a:endParaRPr b="1" i="0" sz="1900" u="none" cap="none" strike="noStrike">
              <a:solidFill>
                <a:srgbClr val="F7A4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12"/>
          <p:cNvSpPr/>
          <p:nvPr/>
        </p:nvSpPr>
        <p:spPr>
          <a:xfrm>
            <a:off x="939363" y="1195923"/>
            <a:ext cx="1555955" cy="237757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0"/>
              <a:buFont typeface="Arial"/>
              <a:buNone/>
            </a:pPr>
            <a:r>
              <a:rPr b="1" i="0" lang="et-EE" sz="15000" u="none" cap="none" strike="noStrike">
                <a:solidFill>
                  <a:srgbClr val="EFEFEF"/>
                </a:solidFill>
                <a:latin typeface="Poppins"/>
                <a:ea typeface="Poppins"/>
                <a:cs typeface="Poppins"/>
                <a:sym typeface="Poppins"/>
              </a:rPr>
              <a:t>A</a:t>
            </a:r>
            <a:endParaRPr b="0" i="0" sz="15000" u="none" cap="none" strike="noStrike">
              <a:solidFill>
                <a:srgbClr val="EFEFE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8" name="Google Shape;358;p12"/>
          <p:cNvSpPr/>
          <p:nvPr/>
        </p:nvSpPr>
        <p:spPr>
          <a:xfrm>
            <a:off x="6700012" y="1195923"/>
            <a:ext cx="1275830" cy="237757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0"/>
              <a:buFont typeface="Arial"/>
              <a:buNone/>
            </a:pPr>
            <a:r>
              <a:rPr b="1" i="0" lang="et-EE" sz="15000" u="none" cap="none" strike="noStrike">
                <a:solidFill>
                  <a:srgbClr val="EFEFEF"/>
                </a:solidFill>
                <a:latin typeface="Poppins"/>
                <a:ea typeface="Poppins"/>
                <a:cs typeface="Poppins"/>
                <a:sym typeface="Poppins"/>
              </a:rPr>
              <a:t>T</a:t>
            </a:r>
            <a:endParaRPr b="0" i="0" sz="15000" u="none" cap="none" strike="noStrike">
              <a:solidFill>
                <a:srgbClr val="EFEFE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" name="Google Shape;359;p12"/>
          <p:cNvSpPr/>
          <p:nvPr/>
        </p:nvSpPr>
        <p:spPr>
          <a:xfrm>
            <a:off x="3769978" y="1195923"/>
            <a:ext cx="1604045" cy="237757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0"/>
              <a:buFont typeface="Arial"/>
              <a:buNone/>
            </a:pPr>
            <a:r>
              <a:rPr b="1" i="0" lang="et-EE" sz="15000" u="none" cap="none" strike="noStrike">
                <a:solidFill>
                  <a:srgbClr val="EFEFEF"/>
                </a:solidFill>
                <a:latin typeface="Poppins"/>
                <a:ea typeface="Poppins"/>
                <a:cs typeface="Poppins"/>
                <a:sym typeface="Poppins"/>
              </a:rPr>
              <a:t>C</a:t>
            </a:r>
            <a:endParaRPr b="0" i="0" sz="15000" u="none" cap="none" strike="noStrike">
              <a:solidFill>
                <a:srgbClr val="EFEFE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0" name="Google Shape;360;p12"/>
          <p:cNvSpPr txBox="1"/>
          <p:nvPr/>
        </p:nvSpPr>
        <p:spPr>
          <a:xfrm>
            <a:off x="0" y="875169"/>
            <a:ext cx="9144000" cy="716346"/>
          </a:xfrm>
          <a:prstGeom prst="rect">
            <a:avLst/>
          </a:prstGeom>
          <a:noFill/>
          <a:ln>
            <a:noFill/>
          </a:ln>
        </p:spPr>
        <p:txBody>
          <a:bodyPr anchorCtr="0" anchor="t" bIns="14300" lIns="14300" spcFirstLastPara="1" rIns="14300" wrap="square" tIns="143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t-EE" sz="3000" u="none" cap="none" strike="noStrike">
                <a:solidFill>
                  <a:srgbClr val="00A8AA"/>
                </a:solidFill>
                <a:latin typeface="Poppins"/>
                <a:ea typeface="Poppins"/>
                <a:cs typeface="Poppins"/>
                <a:sym typeface="Poppins"/>
              </a:rPr>
              <a:t>Kuidas oskas Liis kasutada ACTi?</a:t>
            </a:r>
            <a:endParaRPr b="1" i="0" sz="1900" u="none" cap="none" strike="noStrike">
              <a:solidFill>
                <a:srgbClr val="00A8AA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61" name="Google Shape;361;p12"/>
          <p:cNvSpPr txBox="1"/>
          <p:nvPr/>
        </p:nvSpPr>
        <p:spPr>
          <a:xfrm>
            <a:off x="717255" y="3140704"/>
            <a:ext cx="2169900" cy="18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t-EE" sz="12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Liis märkas, et Kertu oli hädas, ja rääkis temaga sellest.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7F7F7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t-EE" sz="12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Kui Kertu väljendas enesetapumõtteid, mõistis Liis, et on põhjust muretseda.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2" name="Google Shape;362;p12"/>
          <p:cNvSpPr txBox="1"/>
          <p:nvPr/>
        </p:nvSpPr>
        <p:spPr>
          <a:xfrm>
            <a:off x="3428062" y="3142114"/>
            <a:ext cx="2370000" cy="15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</a:pPr>
            <a:r>
              <a:rPr b="0" i="0" lang="et-EE" sz="12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Liis kuulas ja andis Kertule mõista, et võtab tema tundeid tõsiselt.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7F7F7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</a:pPr>
            <a:r>
              <a:rPr b="0" i="0" lang="et-EE" sz="12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Ta rääkis Kertule oma raskustest, andes mõista, et ka tema on olnud sarnases olukorras.</a:t>
            </a:r>
            <a:endParaRPr b="1" i="0" sz="1200" u="none" cap="none" strike="noStrike">
              <a:solidFill>
                <a:srgbClr val="7F7F7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63" name="Google Shape;363;p12"/>
          <p:cNvSpPr txBox="1"/>
          <p:nvPr/>
        </p:nvSpPr>
        <p:spPr>
          <a:xfrm>
            <a:off x="6347007" y="3140704"/>
            <a:ext cx="2228100" cy="15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</a:pPr>
            <a:r>
              <a:rPr b="0" i="0" lang="et-EE" sz="12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Liis nõudis, et Kertu räägiks täiskasvanuga. 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7F7F7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</a:pPr>
            <a:r>
              <a:rPr b="0" i="0" lang="et-EE" sz="12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Kui Kertu esialgu keeldus, ütles ta: „Kui sina ei räägi, räägin ma ise.” Ta ei andnud alla, kuni sõber nõustus abi otsima.  </a:t>
            </a:r>
            <a:endParaRPr b="1" i="0" sz="1200" u="none" cap="none" strike="noStrike">
              <a:solidFill>
                <a:srgbClr val="7F7F7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64" name="Google Shape;364;p12"/>
          <p:cNvSpPr/>
          <p:nvPr/>
        </p:nvSpPr>
        <p:spPr>
          <a:xfrm>
            <a:off x="676713" y="1977543"/>
            <a:ext cx="2081255" cy="60325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1" lang="et-EE" sz="2100" u="none" cap="none" strike="noStrike">
                <a:solidFill>
                  <a:srgbClr val="008D89"/>
                </a:solidFill>
                <a:latin typeface="Poppins"/>
                <a:ea typeface="Poppins"/>
                <a:cs typeface="Poppins"/>
                <a:sym typeface="Poppins"/>
              </a:rPr>
              <a:t>Acknowledge</a:t>
            </a:r>
            <a:endParaRPr b="1" i="1" sz="2100" u="none" cap="none" strike="noStrike">
              <a:solidFill>
                <a:srgbClr val="008D89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t-EE" sz="2100" u="none" cap="none" strike="noStrike">
                <a:solidFill>
                  <a:srgbClr val="008D89"/>
                </a:solidFill>
                <a:latin typeface="Poppins"/>
                <a:ea typeface="Poppins"/>
                <a:cs typeface="Poppins"/>
                <a:sym typeface="Poppins"/>
              </a:rPr>
              <a:t>(teadvusta)</a:t>
            </a:r>
            <a:endParaRPr b="0" i="0" sz="1100" u="none" cap="none" strike="noStrike">
              <a:solidFill>
                <a:srgbClr val="008D8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5" name="Google Shape;365;p12"/>
          <p:cNvSpPr/>
          <p:nvPr/>
        </p:nvSpPr>
        <p:spPr>
          <a:xfrm>
            <a:off x="3885970" y="1977543"/>
            <a:ext cx="1372060" cy="71634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1" lang="et-EE" sz="2100" u="none" cap="none" strike="noStrike">
                <a:solidFill>
                  <a:srgbClr val="008D89"/>
                </a:solidFill>
                <a:latin typeface="Poppins"/>
                <a:ea typeface="Poppins"/>
                <a:cs typeface="Poppins"/>
                <a:sym typeface="Poppins"/>
              </a:rPr>
              <a:t>Care</a:t>
            </a:r>
            <a:endParaRPr b="1" i="1" sz="2100" u="none" cap="none" strike="noStrike">
              <a:solidFill>
                <a:srgbClr val="008D89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t-EE" sz="2100" u="none" cap="none" strike="noStrike">
                <a:solidFill>
                  <a:srgbClr val="008D89"/>
                </a:solidFill>
                <a:latin typeface="Poppins"/>
                <a:ea typeface="Poppins"/>
                <a:cs typeface="Poppins"/>
                <a:sym typeface="Poppins"/>
              </a:rPr>
              <a:t>(hooli)</a:t>
            </a:r>
            <a:endParaRPr b="0" i="0" sz="1100" u="none" cap="none" strike="noStrike">
              <a:solidFill>
                <a:srgbClr val="008D8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6" name="Google Shape;366;p12"/>
          <p:cNvSpPr/>
          <p:nvPr/>
        </p:nvSpPr>
        <p:spPr>
          <a:xfrm>
            <a:off x="6724248" y="1977543"/>
            <a:ext cx="1227359" cy="71634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1" lang="et-EE" sz="2100" u="none" cap="none" strike="noStrike">
                <a:solidFill>
                  <a:srgbClr val="008D89"/>
                </a:solidFill>
                <a:latin typeface="Poppins"/>
                <a:ea typeface="Poppins"/>
                <a:cs typeface="Poppins"/>
                <a:sym typeface="Poppins"/>
              </a:rPr>
              <a:t>Tell</a:t>
            </a:r>
            <a:endParaRPr b="1" i="1" sz="2100" u="none" cap="none" strike="noStrike">
              <a:solidFill>
                <a:srgbClr val="008D89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t-EE" sz="2100" u="none" cap="none" strike="noStrike">
                <a:solidFill>
                  <a:srgbClr val="008D89"/>
                </a:solidFill>
                <a:latin typeface="Poppins"/>
                <a:ea typeface="Poppins"/>
                <a:cs typeface="Poppins"/>
                <a:sym typeface="Poppins"/>
              </a:rPr>
              <a:t>(räägi)</a:t>
            </a:r>
            <a:endParaRPr b="0" i="0" sz="1100" u="none" cap="none" strike="noStrike">
              <a:solidFill>
                <a:srgbClr val="008D8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13"/>
          <p:cNvSpPr txBox="1"/>
          <p:nvPr/>
        </p:nvSpPr>
        <p:spPr>
          <a:xfrm>
            <a:off x="808497" y="318885"/>
            <a:ext cx="7527000" cy="7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14300" lIns="14300" spcFirstLastPara="1" rIns="14300" wrap="square" tIns="143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t-EE" sz="3000" u="none" cap="none" strike="noStrike">
                <a:solidFill>
                  <a:srgbClr val="00A8AA"/>
                </a:solidFill>
                <a:latin typeface="Poppins"/>
                <a:ea typeface="Poppins"/>
                <a:cs typeface="Poppins"/>
                <a:sym typeface="Poppins"/>
                <a:extLst>
                  <a:ext uri="http://customooxmlschemas.google.com/">
                    <go:slidesCustomData xmlns:go="http://customooxmlschemas.google.com/" textRoundtripDataId="1"/>
                  </a:ext>
                </a:extLst>
              </a:rPr>
              <a:t>Vaatame teist klippi</a:t>
            </a:r>
            <a:endParaRPr b="1" i="0" sz="1900" u="none" cap="none" strike="noStrike">
              <a:solidFill>
                <a:srgbClr val="00A8AA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descr="A group of women sitting on a bench&#10;&#10;Description automatically generated with medium confidence" id="372" name="Google Shape;372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66478" y="1309254"/>
            <a:ext cx="5611045" cy="31562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14"/>
          <p:cNvSpPr txBox="1"/>
          <p:nvPr/>
        </p:nvSpPr>
        <p:spPr>
          <a:xfrm>
            <a:off x="636075" y="565921"/>
            <a:ext cx="3185100" cy="2042700"/>
          </a:xfrm>
          <a:prstGeom prst="rect">
            <a:avLst/>
          </a:prstGeom>
          <a:noFill/>
          <a:ln>
            <a:noFill/>
          </a:ln>
        </p:spPr>
        <p:txBody>
          <a:bodyPr anchorCtr="0" anchor="t" bIns="14300" lIns="14300" spcFirstLastPara="1" rIns="14300" wrap="square" tIns="143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t-EE" sz="3000" u="none" cap="none" strike="noStrike">
                <a:solidFill>
                  <a:srgbClr val="00A8AA"/>
                </a:solidFill>
                <a:latin typeface="Poppins"/>
                <a:ea typeface="Poppins"/>
                <a:cs typeface="Poppins"/>
                <a:sym typeface="Poppins"/>
              </a:rPr>
              <a:t>Milliseid ohumärke märkasid Anette loos?</a:t>
            </a:r>
            <a:endParaRPr b="1" i="0" sz="1900" u="none" cap="none" strike="noStrike">
              <a:solidFill>
                <a:srgbClr val="00A8AA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78" name="Google Shape;378;p14"/>
          <p:cNvSpPr txBox="1"/>
          <p:nvPr/>
        </p:nvSpPr>
        <p:spPr>
          <a:xfrm>
            <a:off x="3993075" y="565925"/>
            <a:ext cx="4423500" cy="3806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87338" lvl="0" marL="28733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D89"/>
              </a:buClr>
              <a:buSzPts val="1950"/>
              <a:buFont typeface="Arial"/>
              <a:buChar char="•"/>
            </a:pPr>
            <a:r>
              <a:rPr b="1" i="0" lang="et-EE" sz="1500" u="none" cap="none" strike="noStrike">
                <a:solidFill>
                  <a:srgbClr val="008D89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Anette tundis end tihti kurvameelselt;</a:t>
            </a:r>
            <a:endParaRPr b="0" i="0" sz="400" u="none" cap="none" strike="noStrike">
              <a:solidFill>
                <a:srgbClr val="7F7F7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247650" lvl="0" marL="2540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8D89"/>
              </a:buClr>
              <a:buSzPts val="1950"/>
              <a:buFont typeface="Arial"/>
              <a:buChar char="•"/>
            </a:pPr>
            <a:r>
              <a:rPr b="1" i="0" lang="et-EE" sz="1500" u="none" cap="none" strike="noStrike">
                <a:solidFill>
                  <a:srgbClr val="008D89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veetis palju aega kodus, aga ka kodus ei meeldinud talle olla;</a:t>
            </a:r>
            <a:endParaRPr b="0" i="0" sz="400" u="none" cap="none" strike="noStrike">
              <a:solidFill>
                <a:srgbClr val="7F7F7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247650" lvl="0" marL="2540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8D89"/>
              </a:buClr>
              <a:buSzPts val="1950"/>
              <a:buFont typeface="Arial"/>
              <a:buChar char="•"/>
            </a:pPr>
            <a:r>
              <a:rPr b="1" i="0" lang="et-EE" sz="1500" u="none" cap="none" strike="noStrike">
                <a:solidFill>
                  <a:srgbClr val="008D89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energia kadus ära;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47650" lvl="0" marL="2540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8D89"/>
              </a:buClr>
              <a:buSzPts val="1950"/>
              <a:buFont typeface="Arial"/>
              <a:buChar char="•"/>
            </a:pPr>
            <a:r>
              <a:rPr b="1" i="0" lang="et-EE" sz="1500" u="none" cap="none" strike="noStrike">
                <a:solidFill>
                  <a:srgbClr val="008D89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ei jaksanud kodust välja tulla;</a:t>
            </a:r>
            <a:endParaRPr b="0" i="0" sz="400" u="none" cap="none" strike="noStrike">
              <a:solidFill>
                <a:srgbClr val="7F7F7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247650" lvl="0" marL="2540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8D89"/>
              </a:buClr>
              <a:buSzPts val="1950"/>
              <a:buFont typeface="Arial"/>
              <a:buChar char="•"/>
            </a:pPr>
            <a:r>
              <a:rPr b="1" i="0" lang="et-EE" sz="1500" u="none" cap="none" strike="noStrike">
                <a:solidFill>
                  <a:srgbClr val="008D89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jäi sõbrannast kaugeks;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47650" lvl="0" marL="2540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8D89"/>
              </a:buClr>
              <a:buSzPts val="1950"/>
              <a:buFont typeface="Arial"/>
              <a:buChar char="•"/>
            </a:pPr>
            <a:r>
              <a:rPr b="1" i="0" lang="et-EE" sz="1500" u="none" cap="none" strike="noStrike">
                <a:solidFill>
                  <a:srgbClr val="008D89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oli päevi, mil kõik tundus talle negatiivne, aga ka päevi, mil ta ei tundnud mitte midagi;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47650" lvl="0" marL="2540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8D89"/>
              </a:buClr>
              <a:buSzPts val="1950"/>
              <a:buFont typeface="Arial"/>
              <a:buChar char="•"/>
            </a:pPr>
            <a:r>
              <a:rPr b="1" i="0" lang="et-EE" sz="1500" u="none" cap="none" strike="noStrike">
                <a:solidFill>
                  <a:srgbClr val="008D89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soovis end vigastada;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47650" lvl="0" marL="2540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8D89"/>
              </a:buClr>
              <a:buSzPts val="1950"/>
              <a:buFont typeface="Arial"/>
              <a:buChar char="•"/>
            </a:pPr>
            <a:r>
              <a:rPr b="1" i="0" lang="et-EE" sz="1500" u="none" cap="none" strike="noStrike">
                <a:solidFill>
                  <a:srgbClr val="008D89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nägi suitsiidis loogilist tegu.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23825" lvl="0" marL="2540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8D89"/>
              </a:buClr>
              <a:buSzPts val="1950"/>
              <a:buFont typeface="Arial"/>
              <a:buNone/>
            </a:pPr>
            <a:r>
              <a:t/>
            </a:r>
            <a:endParaRPr b="1" i="0" sz="1500" u="none" cap="none" strike="noStrike">
              <a:solidFill>
                <a:srgbClr val="008D89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t-EE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t-EE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500" u="none" cap="none" strike="noStrike">
              <a:solidFill>
                <a:srgbClr val="7F7F7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descr="A person looking at something&#10;&#10;Description automatically generated with low confidence" id="379" name="Google Shape;379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6069" y="2571741"/>
            <a:ext cx="2971819" cy="16716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5"/>
          <p:cNvSpPr txBox="1"/>
          <p:nvPr/>
        </p:nvSpPr>
        <p:spPr>
          <a:xfrm>
            <a:off x="770535" y="700372"/>
            <a:ext cx="7527077" cy="716346"/>
          </a:xfrm>
          <a:prstGeom prst="rect">
            <a:avLst/>
          </a:prstGeom>
          <a:noFill/>
          <a:ln>
            <a:noFill/>
          </a:ln>
        </p:spPr>
        <p:txBody>
          <a:bodyPr anchorCtr="0" anchor="t" bIns="14300" lIns="14300" spcFirstLastPara="1" rIns="14300" wrap="square" tIns="143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t-EE" sz="3000" u="none" cap="none" strike="noStrike">
                <a:solidFill>
                  <a:srgbClr val="00A8AA"/>
                </a:solidFill>
                <a:latin typeface="Poppins"/>
                <a:ea typeface="Poppins"/>
                <a:cs typeface="Poppins"/>
                <a:sym typeface="Poppins"/>
                <a:extLst>
                  <a:ext uri="http://customooxmlschemas.google.com/">
                    <go:slidesCustomData xmlns:go="http://customooxmlschemas.google.com/" textRoundtripDataId="2"/>
                  </a:ext>
                </a:extLst>
              </a:rPr>
              <a:t>Anett</a:t>
            </a:r>
            <a:r>
              <a:rPr b="1" i="0" lang="et-EE" sz="3000" u="none" cap="none" strike="noStrike">
                <a:solidFill>
                  <a:srgbClr val="00A8AA"/>
                </a:solidFill>
                <a:latin typeface="Poppins"/>
                <a:ea typeface="Poppins"/>
                <a:cs typeface="Poppins"/>
                <a:sym typeface="Poppins"/>
              </a:rPr>
              <a:t>e lugu</a:t>
            </a:r>
            <a:endParaRPr b="1" i="0" sz="1900" u="none" cap="none" strike="noStrike">
              <a:solidFill>
                <a:srgbClr val="00A8AA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85" name="Google Shape;385;p15"/>
          <p:cNvSpPr txBox="1"/>
          <p:nvPr/>
        </p:nvSpPr>
        <p:spPr>
          <a:xfrm>
            <a:off x="770536" y="1562732"/>
            <a:ext cx="2971819" cy="660078"/>
          </a:xfrm>
          <a:prstGeom prst="rect">
            <a:avLst/>
          </a:prstGeom>
          <a:noFill/>
          <a:ln>
            <a:noFill/>
          </a:ln>
        </p:spPr>
        <p:txBody>
          <a:bodyPr anchorCtr="0" anchor="t" bIns="14300" lIns="14300" spcFirstLastPara="1" rIns="14300" wrap="square" tIns="143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et-EE" sz="1900" u="none" cap="none" strike="noStrike">
                <a:solidFill>
                  <a:srgbClr val="7F7F7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– Miks oli Saskia Anettile hea sõber?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6" name="Google Shape;386;p15"/>
          <p:cNvSpPr txBox="1"/>
          <p:nvPr/>
        </p:nvSpPr>
        <p:spPr>
          <a:xfrm>
            <a:off x="770526" y="2368824"/>
            <a:ext cx="2971820" cy="1088054"/>
          </a:xfrm>
          <a:prstGeom prst="rect">
            <a:avLst/>
          </a:prstGeom>
          <a:noFill/>
          <a:ln>
            <a:noFill/>
          </a:ln>
        </p:spPr>
        <p:txBody>
          <a:bodyPr anchorCtr="0" anchor="t" bIns="14300" lIns="14300" spcFirstLastPara="1" rIns="14300" wrap="square" tIns="143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et-EE" sz="1900" u="none" cap="none" strike="noStrike">
                <a:solidFill>
                  <a:srgbClr val="7F7F7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– Kuidas kasutaksid Anetti lugu, et veenda sõpra abi otsima?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erson standing in a room&#10;&#10;Description automatically generated with medium confidence" id="387" name="Google Shape;387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28083" y="1639012"/>
            <a:ext cx="4490361" cy="25258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16"/>
          <p:cNvSpPr txBox="1"/>
          <p:nvPr/>
        </p:nvSpPr>
        <p:spPr>
          <a:xfrm>
            <a:off x="628650" y="565952"/>
            <a:ext cx="3157200" cy="1374300"/>
          </a:xfrm>
          <a:prstGeom prst="rect">
            <a:avLst/>
          </a:prstGeom>
          <a:noFill/>
          <a:ln>
            <a:noFill/>
          </a:ln>
        </p:spPr>
        <p:txBody>
          <a:bodyPr anchorCtr="0" anchor="t" bIns="14300" lIns="14300" spcFirstLastPara="1" rIns="14300" wrap="square" tIns="143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t-EE" sz="3000" u="none" cap="none" strike="noStrike">
                <a:solidFill>
                  <a:srgbClr val="00A8AA"/>
                </a:solidFill>
                <a:latin typeface="Poppins"/>
                <a:ea typeface="Poppins"/>
                <a:cs typeface="Poppins"/>
                <a:sym typeface="Poppins"/>
              </a:rPr>
              <a:t>Milliseid ohumärke Sofia Saaral märkas?</a:t>
            </a:r>
            <a:endParaRPr b="1" i="0" sz="1900" u="none" cap="none" strike="noStrike">
              <a:solidFill>
                <a:srgbClr val="00A8AA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93" name="Google Shape;393;p16"/>
          <p:cNvSpPr txBox="1"/>
          <p:nvPr/>
        </p:nvSpPr>
        <p:spPr>
          <a:xfrm>
            <a:off x="4361394" y="390153"/>
            <a:ext cx="4135500" cy="4363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19075" lvl="0" marL="254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D89"/>
              </a:buClr>
              <a:buSzPts val="1500"/>
              <a:buFont typeface="Arial"/>
              <a:buChar char="•"/>
            </a:pPr>
            <a:r>
              <a:rPr b="0" i="0" lang="et-EE" sz="15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Saara </a:t>
            </a:r>
            <a:r>
              <a:rPr b="1" i="0" lang="et-EE" sz="1500" u="none" cap="none" strike="noStrike">
                <a:solidFill>
                  <a:srgbClr val="008D89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puudus proovidest,</a:t>
            </a:r>
            <a:r>
              <a:rPr b="0" i="0" lang="et-EE" sz="1500" u="none" cap="none" strike="noStrike">
                <a:solidFill>
                  <a:srgbClr val="008D89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b="0" i="0" lang="et-EE" sz="15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millest ta muidu väga hoolis ja milles osalemist vanasti nautis. Isegi kui ta kohale tuli, oli ta n-ö </a:t>
            </a:r>
            <a:r>
              <a:rPr b="1" i="0" lang="et-EE" sz="1500" u="none" cap="none" strike="noStrike">
                <a:solidFill>
                  <a:srgbClr val="008D89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omas mullis.</a:t>
            </a:r>
            <a:endParaRPr b="0" i="0" sz="1500" u="none" cap="none" strike="noStrike">
              <a:solidFill>
                <a:srgbClr val="008D8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03200" lvl="0" marL="2540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8D89"/>
              </a:buClr>
              <a:buSzPts val="1040"/>
              <a:buFont typeface="Arial"/>
              <a:buNone/>
            </a:pPr>
            <a:r>
              <a:t/>
            </a:r>
            <a:endParaRPr b="1" i="0" sz="1500" u="none" cap="none" strike="noStrike">
              <a:solidFill>
                <a:srgbClr val="86B665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-219075" lvl="0" marL="2540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8D89"/>
              </a:buClr>
              <a:buSzPts val="1500"/>
              <a:buFont typeface="Arial"/>
              <a:buChar char="•"/>
            </a:pPr>
            <a:r>
              <a:rPr b="0" i="0" lang="et-EE" sz="15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Saara ei </a:t>
            </a:r>
            <a:r>
              <a:rPr b="1" i="0" lang="et-EE" sz="1500" u="none" cap="none" strike="noStrike">
                <a:solidFill>
                  <a:srgbClr val="008D89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veetnud enam sõpradega aega.</a:t>
            </a:r>
            <a:endParaRPr b="0" i="0" sz="1500" u="none" cap="none" strike="noStrike">
              <a:solidFill>
                <a:srgbClr val="008D8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03200" lvl="0" marL="2540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8D89"/>
              </a:buClr>
              <a:buSzPts val="1040"/>
              <a:buFont typeface="Arial"/>
              <a:buNone/>
            </a:pPr>
            <a:r>
              <a:t/>
            </a:r>
            <a:endParaRPr b="1" i="0" sz="1500" u="none" cap="none" strike="noStrike">
              <a:solidFill>
                <a:srgbClr val="86B665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-219075" lvl="0" marL="2540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8D89"/>
              </a:buClr>
              <a:buSzPts val="1500"/>
              <a:buFont typeface="Arial"/>
              <a:buChar char="•"/>
            </a:pPr>
            <a:r>
              <a:rPr b="0" i="0" lang="et-EE" sz="15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Saara </a:t>
            </a:r>
            <a:r>
              <a:rPr b="1" i="0" lang="et-EE" sz="1500" u="none" cap="none" strike="noStrike">
                <a:solidFill>
                  <a:srgbClr val="008D89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ei postitanud enam </a:t>
            </a:r>
            <a:r>
              <a:rPr b="0" i="0" lang="et-EE" sz="15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sotsiaalmeedias ega </a:t>
            </a:r>
            <a:r>
              <a:rPr b="1" i="0" lang="et-EE" sz="1500" u="none" cap="none" strike="noStrike">
                <a:solidFill>
                  <a:srgbClr val="008D89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vastanud sõprade sõnumitele.</a:t>
            </a:r>
            <a:endParaRPr b="0" i="0" sz="1500" u="none" cap="none" strike="noStrike">
              <a:solidFill>
                <a:srgbClr val="008D8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03200" lvl="0" marL="2540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8D89"/>
              </a:buClr>
              <a:buSzPts val="1040"/>
              <a:buFont typeface="Arial"/>
              <a:buNone/>
            </a:pPr>
            <a:r>
              <a:t/>
            </a:r>
            <a:endParaRPr b="1" i="0" sz="1500" u="none" cap="none" strike="noStrike">
              <a:solidFill>
                <a:srgbClr val="86B665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-219075" lvl="0" marL="2540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8D89"/>
              </a:buClr>
              <a:buSzPts val="1500"/>
              <a:buFont typeface="Arial"/>
              <a:buChar char="•"/>
            </a:pPr>
            <a:r>
              <a:rPr b="0" i="0" lang="et-EE" sz="15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Saara ütles: </a:t>
            </a:r>
            <a:r>
              <a:rPr b="1" i="0" lang="et-EE" sz="1500" u="none" cap="none" strike="noStrike">
                <a:solidFill>
                  <a:srgbClr val="008D89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“Te ei pea minu pärast enam pikalt muretsema.”</a:t>
            </a:r>
            <a:endParaRPr b="0" i="0" sz="1500" u="none" cap="none" strike="noStrike">
              <a:solidFill>
                <a:srgbClr val="008D8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indoor, person, window&#10;&#10;Description automatically generated" id="394" name="Google Shape;394;p16"/>
          <p:cNvPicPr preferRelativeResize="0"/>
          <p:nvPr/>
        </p:nvPicPr>
        <p:blipFill rotWithShape="1">
          <a:blip r:embed="rId3">
            <a:alphaModFix/>
          </a:blip>
          <a:srcRect b="-21" l="0" r="13" t="0"/>
          <a:stretch/>
        </p:blipFill>
        <p:spPr>
          <a:xfrm>
            <a:off x="1681029" y="3562743"/>
            <a:ext cx="2104761" cy="13663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erson sitting on a couch&#10;&#10;Description automatically generated with low confidence" id="395" name="Google Shape;395;p16"/>
          <p:cNvPicPr preferRelativeResize="0"/>
          <p:nvPr/>
        </p:nvPicPr>
        <p:blipFill rotWithShape="1">
          <a:blip r:embed="rId4">
            <a:alphaModFix/>
          </a:blip>
          <a:srcRect b="15" l="0" r="-30" t="0"/>
          <a:stretch/>
        </p:blipFill>
        <p:spPr>
          <a:xfrm>
            <a:off x="650146" y="2118731"/>
            <a:ext cx="2083264" cy="1374387"/>
          </a:xfrm>
          <a:prstGeom prst="rect">
            <a:avLst/>
          </a:prstGeom>
          <a:noFill/>
          <a:ln>
            <a:noFill/>
          </a:ln>
        </p:spPr>
      </p:pic>
      <p:sp>
        <p:nvSpPr>
          <p:cNvPr id="396" name="Google Shape;396;p16"/>
          <p:cNvSpPr txBox="1"/>
          <p:nvPr/>
        </p:nvSpPr>
        <p:spPr>
          <a:xfrm>
            <a:off x="1762803" y="4224248"/>
            <a:ext cx="768553" cy="450898"/>
          </a:xfrm>
          <a:prstGeom prst="rect">
            <a:avLst/>
          </a:prstGeom>
          <a:noFill/>
          <a:ln>
            <a:noFill/>
          </a:ln>
        </p:spPr>
        <p:txBody>
          <a:bodyPr anchorCtr="0" anchor="t" bIns="14300" lIns="14300" spcFirstLastPara="1" rIns="14300" wrap="square" tIns="143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t-EE" sz="2000" u="none" cap="none" strike="noStrike">
                <a:solidFill>
                  <a:srgbClr val="F7A400"/>
                </a:solidFill>
                <a:latin typeface="Poppins"/>
                <a:ea typeface="Poppins"/>
                <a:cs typeface="Poppins"/>
                <a:sym typeface="Poppins"/>
              </a:rPr>
              <a:t>Sofia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7" name="Google Shape;397;p16"/>
          <p:cNvSpPr txBox="1"/>
          <p:nvPr/>
        </p:nvSpPr>
        <p:spPr>
          <a:xfrm>
            <a:off x="1762803" y="2296611"/>
            <a:ext cx="1265987" cy="450898"/>
          </a:xfrm>
          <a:prstGeom prst="rect">
            <a:avLst/>
          </a:prstGeom>
          <a:noFill/>
          <a:ln>
            <a:noFill/>
          </a:ln>
        </p:spPr>
        <p:txBody>
          <a:bodyPr anchorCtr="0" anchor="t" bIns="14300" lIns="14300" spcFirstLastPara="1" rIns="14300" wrap="square" tIns="143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t-EE" sz="2000" u="none" cap="none" strike="noStrike">
                <a:solidFill>
                  <a:srgbClr val="F7A400"/>
                </a:solidFill>
                <a:latin typeface="Poppins"/>
                <a:ea typeface="Poppins"/>
                <a:cs typeface="Poppins"/>
                <a:sym typeface="Poppins"/>
              </a:rPr>
              <a:t>Saara</a:t>
            </a:r>
            <a:endParaRPr b="1" i="0" sz="2000" u="none" cap="none" strike="noStrike">
              <a:solidFill>
                <a:srgbClr val="F7A4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17"/>
          <p:cNvSpPr txBox="1"/>
          <p:nvPr/>
        </p:nvSpPr>
        <p:spPr>
          <a:xfrm>
            <a:off x="928018" y="718052"/>
            <a:ext cx="7527077" cy="716346"/>
          </a:xfrm>
          <a:prstGeom prst="rect">
            <a:avLst/>
          </a:prstGeom>
          <a:noFill/>
          <a:ln>
            <a:noFill/>
          </a:ln>
        </p:spPr>
        <p:txBody>
          <a:bodyPr anchorCtr="0" anchor="t" bIns="14300" lIns="14300" spcFirstLastPara="1" rIns="14300" wrap="square" tIns="143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t-EE" sz="3000" u="none" cap="none" strike="noStrike">
                <a:solidFill>
                  <a:srgbClr val="00A8AA"/>
                </a:solidFill>
                <a:latin typeface="Poppins"/>
                <a:ea typeface="Poppins"/>
                <a:cs typeface="Poppins"/>
                <a:sym typeface="Poppins"/>
              </a:rPr>
              <a:t>Kevin ja Sofia</a:t>
            </a:r>
            <a:endParaRPr b="1" i="0" sz="1900" u="none" cap="none" strike="noStrike">
              <a:solidFill>
                <a:srgbClr val="00A8AA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03" name="Google Shape;403;p17"/>
          <p:cNvSpPr txBox="1"/>
          <p:nvPr/>
        </p:nvSpPr>
        <p:spPr>
          <a:xfrm>
            <a:off x="770534" y="1668287"/>
            <a:ext cx="4225212" cy="606562"/>
          </a:xfrm>
          <a:prstGeom prst="rect">
            <a:avLst/>
          </a:prstGeom>
          <a:noFill/>
          <a:ln>
            <a:noFill/>
          </a:ln>
        </p:spPr>
        <p:txBody>
          <a:bodyPr anchorCtr="0" anchor="t" bIns="14300" lIns="14300" spcFirstLastPara="1" rIns="14300" wrap="square" tIns="143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et-EE" sz="1900" u="none" cap="none" strike="noStrike">
                <a:solidFill>
                  <a:srgbClr val="7F7F7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– Mida teevad Kevin ja Sofia esimeses versioonis valesti?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4" name="Google Shape;404;p17"/>
          <p:cNvSpPr txBox="1"/>
          <p:nvPr/>
        </p:nvSpPr>
        <p:spPr>
          <a:xfrm>
            <a:off x="770534" y="2422115"/>
            <a:ext cx="4455671" cy="534953"/>
          </a:xfrm>
          <a:prstGeom prst="rect">
            <a:avLst/>
          </a:prstGeom>
          <a:noFill/>
          <a:ln>
            <a:noFill/>
          </a:ln>
        </p:spPr>
        <p:txBody>
          <a:bodyPr anchorCtr="0" anchor="t" bIns="14300" lIns="14300" spcFirstLastPara="1" rIns="14300" wrap="square" tIns="143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et-EE" sz="1900" u="none" cap="none" strike="noStrike">
                <a:solidFill>
                  <a:srgbClr val="7F7F7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– Kuidas kasutab Sofia ACTi  õigesti?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5" name="Google Shape;405;p17"/>
          <p:cNvSpPr txBox="1"/>
          <p:nvPr/>
        </p:nvSpPr>
        <p:spPr>
          <a:xfrm>
            <a:off x="770535" y="3104333"/>
            <a:ext cx="4708430" cy="1587409"/>
          </a:xfrm>
          <a:prstGeom prst="rect">
            <a:avLst/>
          </a:prstGeom>
          <a:noFill/>
          <a:ln>
            <a:noFill/>
          </a:ln>
        </p:spPr>
        <p:txBody>
          <a:bodyPr anchorCtr="0" anchor="t" bIns="14300" lIns="14300" spcFirstLastPara="1" rIns="14300" wrap="square" tIns="143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et-EE" sz="1900" u="none" cap="none" strike="noStrike">
                <a:solidFill>
                  <a:srgbClr val="7F7F7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– Mis Sa arvad, kuidas reageeriksid ise Saara asemel? Mida teeksid olukorras, kui sõber saab Su peale pahaseks? 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Two people standing in a hallway&#10;&#10;Description automatically generated with low confidence" id="406" name="Google Shape;406;p17"/>
          <p:cNvPicPr preferRelativeResize="0"/>
          <p:nvPr/>
        </p:nvPicPr>
        <p:blipFill rotWithShape="1">
          <a:blip r:embed="rId3">
            <a:alphaModFix/>
          </a:blip>
          <a:srcRect b="-11" l="0" r="-9" t="0"/>
          <a:stretch/>
        </p:blipFill>
        <p:spPr>
          <a:xfrm>
            <a:off x="5672253" y="1668287"/>
            <a:ext cx="3117379" cy="19403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" name="Google Shape;411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06108" y="2056175"/>
            <a:ext cx="820140" cy="776204"/>
          </a:xfrm>
          <a:prstGeom prst="rect">
            <a:avLst/>
          </a:prstGeom>
          <a:noFill/>
          <a:ln>
            <a:noFill/>
          </a:ln>
        </p:spPr>
      </p:pic>
      <p:sp>
        <p:nvSpPr>
          <p:cNvPr id="412" name="Google Shape;412;p18"/>
          <p:cNvSpPr txBox="1"/>
          <p:nvPr/>
        </p:nvSpPr>
        <p:spPr>
          <a:xfrm>
            <a:off x="643011" y="3006075"/>
            <a:ext cx="2314575" cy="114836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500"/>
              <a:buFont typeface="Arial"/>
              <a:buNone/>
            </a:pPr>
            <a:r>
              <a:rPr b="0" i="0" lang="et-EE" sz="15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Kui oled mures, et Su sõber võib mõelda enesetapule, </a:t>
            </a:r>
            <a:r>
              <a:rPr b="1" i="0" lang="et-EE" sz="1500" u="none" cap="none" strike="noStrike">
                <a:solidFill>
                  <a:srgbClr val="008D89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TULEB Sul rääkida sellest</a:t>
            </a:r>
            <a:r>
              <a:rPr b="0" i="0" lang="et-EE" sz="1500" u="none" cap="none" strike="noStrike">
                <a:solidFill>
                  <a:srgbClr val="008D89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 täiskasvanule!</a:t>
            </a:r>
            <a:endParaRPr b="0" i="0" sz="1100" u="none" cap="none" strike="noStrike">
              <a:solidFill>
                <a:srgbClr val="008D8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" name="Google Shape;413;p18"/>
          <p:cNvSpPr txBox="1"/>
          <p:nvPr/>
        </p:nvSpPr>
        <p:spPr>
          <a:xfrm>
            <a:off x="3414713" y="3006075"/>
            <a:ext cx="2314575" cy="1407193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500"/>
              <a:buFont typeface="Arial"/>
              <a:buNone/>
            </a:pPr>
            <a:r>
              <a:rPr b="0" i="0" lang="et-EE" sz="15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Ära luba saladust hoida.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" name="Google Shape;414;p18"/>
          <p:cNvSpPr txBox="1"/>
          <p:nvPr/>
        </p:nvSpPr>
        <p:spPr>
          <a:xfrm>
            <a:off x="6058891" y="3006075"/>
            <a:ext cx="2314575" cy="112395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500"/>
              <a:buFont typeface="Arial"/>
              <a:buNone/>
            </a:pPr>
            <a:r>
              <a:rPr b="0" i="0" lang="et-EE" sz="15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Püüd päästa sõbra elu kaalub üle selle, et ta võib Su peale vihastada. 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5" name="Google Shape;415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65271" y="2094874"/>
            <a:ext cx="870053" cy="737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6" name="Google Shape;416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136974" y="2009251"/>
            <a:ext cx="870053" cy="870053"/>
          </a:xfrm>
          <a:prstGeom prst="rect">
            <a:avLst/>
          </a:prstGeom>
          <a:noFill/>
          <a:ln>
            <a:noFill/>
          </a:ln>
        </p:spPr>
      </p:pic>
      <p:sp>
        <p:nvSpPr>
          <p:cNvPr id="417" name="Google Shape;417;p18"/>
          <p:cNvSpPr txBox="1"/>
          <p:nvPr/>
        </p:nvSpPr>
        <p:spPr>
          <a:xfrm>
            <a:off x="643011" y="730232"/>
            <a:ext cx="7527077" cy="716346"/>
          </a:xfrm>
          <a:prstGeom prst="rect">
            <a:avLst/>
          </a:prstGeom>
          <a:noFill/>
          <a:ln>
            <a:noFill/>
          </a:ln>
        </p:spPr>
        <p:txBody>
          <a:bodyPr anchorCtr="0" anchor="t" bIns="14300" lIns="14300" spcFirstLastPara="1" rIns="14300" wrap="square" tIns="143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t-EE" sz="3000" u="none" cap="none" strike="noStrike">
                <a:solidFill>
                  <a:srgbClr val="00A8AA"/>
                </a:solidFill>
                <a:latin typeface="Poppins"/>
                <a:ea typeface="Poppins"/>
                <a:cs typeface="Poppins"/>
                <a:sym typeface="Poppins"/>
              </a:rPr>
              <a:t>Hea sõber ei hoia sellist saladust!</a:t>
            </a:r>
            <a:endParaRPr b="1" i="0" sz="1900" u="none" cap="none" strike="noStrike">
              <a:solidFill>
                <a:srgbClr val="00A8AA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"/>
          <p:cNvSpPr txBox="1"/>
          <p:nvPr/>
        </p:nvSpPr>
        <p:spPr>
          <a:xfrm>
            <a:off x="591308" y="700372"/>
            <a:ext cx="4263190" cy="788400"/>
          </a:xfrm>
          <a:prstGeom prst="rect">
            <a:avLst/>
          </a:prstGeom>
          <a:noFill/>
          <a:ln>
            <a:noFill/>
          </a:ln>
        </p:spPr>
        <p:txBody>
          <a:bodyPr anchorCtr="0" anchor="t" bIns="14300" lIns="14300" spcFirstLastPara="1" rIns="14300" wrap="square" tIns="143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t-EE" sz="3000" u="none" cap="none" strike="noStrike">
                <a:solidFill>
                  <a:srgbClr val="00A8AA"/>
                </a:solidFill>
                <a:latin typeface="Poppins"/>
                <a:ea typeface="Poppins"/>
                <a:cs typeface="Poppins"/>
                <a:sym typeface="Poppins"/>
              </a:rPr>
              <a:t>Tänane tund</a:t>
            </a:r>
            <a:endParaRPr b="0" i="0" sz="1200" u="none" cap="none" strike="noStrike">
              <a:solidFill>
                <a:srgbClr val="008D89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49" name="Google Shape;249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24905" y="1366711"/>
            <a:ext cx="3179145" cy="3046679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2"/>
          <p:cNvSpPr txBox="1"/>
          <p:nvPr/>
        </p:nvSpPr>
        <p:spPr>
          <a:xfrm>
            <a:off x="591308" y="1828875"/>
            <a:ext cx="5199731" cy="406325"/>
          </a:xfrm>
          <a:prstGeom prst="rect">
            <a:avLst/>
          </a:prstGeom>
          <a:noFill/>
          <a:ln>
            <a:noFill/>
          </a:ln>
        </p:spPr>
        <p:txBody>
          <a:bodyPr anchorCtr="0" anchor="t" bIns="14300" lIns="14300" spcFirstLastPara="1" rIns="14300" wrap="square" tIns="14300">
            <a:noAutofit/>
          </a:bodyPr>
          <a:lstStyle/>
          <a:p>
            <a:pPr indent="-6350" lvl="0" marL="6350" marR="0" rtl="0" algn="l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et-EE" sz="1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–</a:t>
            </a:r>
            <a:r>
              <a:rPr b="1" i="0" lang="et-EE" sz="1900" u="none" cap="none" strike="noStrike">
                <a:solidFill>
                  <a:srgbClr val="008D89"/>
                </a:solidFill>
                <a:latin typeface="Poppins"/>
                <a:ea typeface="Poppins"/>
                <a:cs typeface="Poppins"/>
                <a:sym typeface="Poppins"/>
              </a:rPr>
              <a:t> Algul vaatame kolme videoklippi;</a:t>
            </a:r>
            <a:endParaRPr b="1" i="0" sz="1900" u="none" cap="none" strike="noStrike">
              <a:solidFill>
                <a:srgbClr val="008D89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51" name="Google Shape;251;p2"/>
          <p:cNvSpPr txBox="1"/>
          <p:nvPr/>
        </p:nvSpPr>
        <p:spPr>
          <a:xfrm>
            <a:off x="591308" y="2443606"/>
            <a:ext cx="5328425" cy="615333"/>
          </a:xfrm>
          <a:prstGeom prst="rect">
            <a:avLst/>
          </a:prstGeom>
          <a:noFill/>
          <a:ln>
            <a:noFill/>
          </a:ln>
        </p:spPr>
        <p:txBody>
          <a:bodyPr anchorCtr="0" anchor="t" bIns="14300" lIns="14300" spcFirstLastPara="1" rIns="14300" wrap="square" tIns="143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et-EE" sz="1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– </a:t>
            </a:r>
            <a:r>
              <a:rPr b="1" i="0" lang="et-EE" sz="1900" u="none" cap="none" strike="noStrike">
                <a:solidFill>
                  <a:srgbClr val="008D89"/>
                </a:solidFill>
                <a:latin typeface="Poppins"/>
                <a:ea typeface="Poppins"/>
                <a:cs typeface="Poppins"/>
                <a:sym typeface="Poppins"/>
              </a:rPr>
              <a:t>seejärel arutleme klippide üle;</a:t>
            </a:r>
            <a:endParaRPr b="1" i="0" sz="1900" u="none" cap="none" strike="noStrike">
              <a:solidFill>
                <a:srgbClr val="008D89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52" name="Google Shape;252;p2"/>
          <p:cNvSpPr txBox="1"/>
          <p:nvPr/>
        </p:nvSpPr>
        <p:spPr>
          <a:xfrm>
            <a:off x="591308" y="3430345"/>
            <a:ext cx="4172078" cy="886474"/>
          </a:xfrm>
          <a:prstGeom prst="rect">
            <a:avLst/>
          </a:prstGeom>
          <a:noFill/>
          <a:ln>
            <a:noFill/>
          </a:ln>
        </p:spPr>
        <p:txBody>
          <a:bodyPr anchorCtr="0" anchor="t" bIns="14300" lIns="14300" spcFirstLastPara="1" rIns="14300" wrap="square" tIns="143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t-EE" sz="16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– </a:t>
            </a:r>
            <a:r>
              <a:rPr b="0" i="0" lang="et-EE" sz="15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tunni lõpus täidavad õpilased sedeli, kuhu saavad märkida, kas ja kellega soovivad nad rääkida.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2"/>
          <p:cNvSpPr/>
          <p:nvPr/>
        </p:nvSpPr>
        <p:spPr>
          <a:xfrm>
            <a:off x="5791039" y="940684"/>
            <a:ext cx="264687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t-EE" sz="1400" u="none" cap="none" strike="noStrike">
                <a:solidFill>
                  <a:srgbClr val="008D89"/>
                </a:solidFill>
                <a:latin typeface="Poppins"/>
                <a:ea typeface="Poppins"/>
                <a:cs typeface="Poppins"/>
                <a:sym typeface="Poppins"/>
              </a:rPr>
              <a:t>Osalemine on vabatahtlik!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19"/>
          <p:cNvSpPr/>
          <p:nvPr/>
        </p:nvSpPr>
        <p:spPr>
          <a:xfrm>
            <a:off x="770534" y="3011332"/>
            <a:ext cx="7602931" cy="131316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3" name="Google Shape;423;p19"/>
          <p:cNvSpPr txBox="1"/>
          <p:nvPr/>
        </p:nvSpPr>
        <p:spPr>
          <a:xfrm>
            <a:off x="770575" y="841477"/>
            <a:ext cx="7527000" cy="9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14300" lIns="14300" spcFirstLastPara="1" rIns="14300" wrap="square" tIns="143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t-EE" sz="3000" u="none" cap="none" strike="noStrike">
                <a:solidFill>
                  <a:srgbClr val="00A8AA"/>
                </a:solidFill>
                <a:latin typeface="Poppins"/>
                <a:ea typeface="Poppins"/>
                <a:cs typeface="Poppins"/>
                <a:sym typeface="Poppins"/>
              </a:rPr>
              <a:t>Mis teeb inimesest usaldusväärse täiskasvanu?</a:t>
            </a:r>
            <a:endParaRPr b="1" i="0" sz="1900" u="none" cap="none" strike="noStrike">
              <a:solidFill>
                <a:srgbClr val="00A8AA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24" name="Google Shape;424;p19"/>
          <p:cNvSpPr txBox="1"/>
          <p:nvPr/>
        </p:nvSpPr>
        <p:spPr>
          <a:xfrm>
            <a:off x="2395378" y="3508463"/>
            <a:ext cx="5572224" cy="75684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None/>
            </a:pPr>
            <a:r>
              <a:rPr b="0" i="0" lang="et-EE" sz="18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Kes on usaldusväärsed täiskasvanud Sinu elus? 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5" name="Google Shape;425;p19"/>
          <p:cNvSpPr txBox="1"/>
          <p:nvPr/>
        </p:nvSpPr>
        <p:spPr>
          <a:xfrm>
            <a:off x="770563" y="1997775"/>
            <a:ext cx="7527000" cy="8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14300" lIns="14300" spcFirstLastPara="1" rIns="14300" wrap="square" tIns="143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et-EE" sz="1900" u="none" cap="none" strike="noStrike">
                <a:solidFill>
                  <a:srgbClr val="008D89"/>
                </a:solidFill>
                <a:latin typeface="Poppins"/>
                <a:ea typeface="Poppins"/>
                <a:cs typeface="Poppins"/>
                <a:sym typeface="Poppins"/>
              </a:rPr>
              <a:t>Usaldusväärne täiskasvanu on keegi, kelle poole saad pöörduda, kui oled enda või sõbra pärast mures.</a:t>
            </a:r>
            <a:endParaRPr b="0" i="0" sz="1100" u="none" cap="none" strike="noStrike">
              <a:solidFill>
                <a:srgbClr val="008D8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6" name="Google Shape;426;p19"/>
          <p:cNvPicPr preferRelativeResize="0"/>
          <p:nvPr/>
        </p:nvPicPr>
        <p:blipFill rotWithShape="1">
          <a:blip r:embed="rId3">
            <a:alphaModFix/>
          </a:blip>
          <a:srcRect b="19634" l="16882" r="17918" t="19364"/>
          <a:stretch/>
        </p:blipFill>
        <p:spPr>
          <a:xfrm>
            <a:off x="1334216" y="3232907"/>
            <a:ext cx="889255" cy="8319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20"/>
          <p:cNvSpPr txBox="1"/>
          <p:nvPr/>
        </p:nvSpPr>
        <p:spPr>
          <a:xfrm>
            <a:off x="770535" y="363285"/>
            <a:ext cx="7527077" cy="716346"/>
          </a:xfrm>
          <a:prstGeom prst="rect">
            <a:avLst/>
          </a:prstGeom>
          <a:noFill/>
          <a:ln>
            <a:noFill/>
          </a:ln>
        </p:spPr>
        <p:txBody>
          <a:bodyPr anchorCtr="0" anchor="t" bIns="14300" lIns="14300" spcFirstLastPara="1" rIns="14300" wrap="square" tIns="143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t-EE" sz="3000" u="none" cap="none" strike="noStrike">
                <a:solidFill>
                  <a:srgbClr val="00A8AA"/>
                </a:solidFill>
                <a:latin typeface="Poppins"/>
                <a:ea typeface="Poppins"/>
                <a:cs typeface="Poppins"/>
                <a:sym typeface="Poppins"/>
              </a:rPr>
              <a:t>Vaatame viimast klippi</a:t>
            </a:r>
            <a:endParaRPr b="1" i="0" sz="1900" u="none" cap="none" strike="noStrike">
              <a:solidFill>
                <a:srgbClr val="00A8AA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descr="Two people sitting on a couch&#10;&#10;Description automatically generated with medium confidence" id="432" name="Google Shape;432;p20"/>
          <p:cNvPicPr preferRelativeResize="0"/>
          <p:nvPr/>
        </p:nvPicPr>
        <p:blipFill rotWithShape="1">
          <a:blip r:embed="rId3">
            <a:alphaModFix/>
          </a:blip>
          <a:srcRect b="-50" l="0" r="0" t="318"/>
          <a:stretch/>
        </p:blipFill>
        <p:spPr>
          <a:xfrm>
            <a:off x="1390808" y="1309255"/>
            <a:ext cx="6362385" cy="3156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21"/>
          <p:cNvSpPr txBox="1"/>
          <p:nvPr/>
        </p:nvSpPr>
        <p:spPr>
          <a:xfrm>
            <a:off x="628649" y="565915"/>
            <a:ext cx="3318883" cy="1810341"/>
          </a:xfrm>
          <a:prstGeom prst="rect">
            <a:avLst/>
          </a:prstGeom>
          <a:noFill/>
          <a:ln>
            <a:noFill/>
          </a:ln>
        </p:spPr>
        <p:txBody>
          <a:bodyPr anchorCtr="0" anchor="t" bIns="14300" lIns="14300" spcFirstLastPara="1" rIns="14300" wrap="square" tIns="143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t-EE" sz="3000" u="none" cap="none" strike="noStrike">
                <a:solidFill>
                  <a:srgbClr val="00A8AA"/>
                </a:solidFill>
                <a:latin typeface="Poppins"/>
                <a:ea typeface="Poppins"/>
                <a:cs typeface="Poppins"/>
                <a:sym typeface="Poppins"/>
              </a:rPr>
              <a:t>Milliseid ohumärke Kristiina märkas?</a:t>
            </a:r>
            <a:endParaRPr b="1" i="0" sz="1900" u="none" cap="none" strike="noStrike">
              <a:solidFill>
                <a:srgbClr val="00A8AA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38" name="Google Shape;438;p21"/>
          <p:cNvSpPr txBox="1"/>
          <p:nvPr/>
        </p:nvSpPr>
        <p:spPr>
          <a:xfrm>
            <a:off x="4379775" y="565926"/>
            <a:ext cx="4135500" cy="36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47650" lvl="0" marL="254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D89"/>
              </a:buClr>
              <a:buSzPts val="1950"/>
              <a:buFont typeface="Arial"/>
              <a:buChar char="•"/>
            </a:pPr>
            <a:r>
              <a:rPr b="0" i="0" lang="et-EE" sz="15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Kalev hakkas äkki </a:t>
            </a:r>
            <a:r>
              <a:rPr b="1" i="0" lang="et-EE" sz="1500" u="none" cap="none" strike="noStrike">
                <a:solidFill>
                  <a:srgbClr val="008D89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alkoholi tarbima;</a:t>
            </a:r>
            <a:endParaRPr b="0" i="0" sz="1100" u="none" cap="none" strike="noStrike">
              <a:solidFill>
                <a:srgbClr val="008D8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52400" lvl="0" marL="254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D89"/>
              </a:buClr>
              <a:buSzPts val="195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7F7F7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247650" lvl="0" marL="254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D89"/>
              </a:buClr>
              <a:buSzPts val="1950"/>
              <a:buFont typeface="Arial"/>
              <a:buChar char="•"/>
            </a:pPr>
            <a:r>
              <a:rPr b="0" i="0" lang="et-EE" sz="15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ta tegi avaldusi stiilis „mõtle, kui õnnelikud nad oleks, </a:t>
            </a:r>
            <a:r>
              <a:rPr b="1" i="0" lang="et-EE" sz="1500" u="none" cap="none" strike="noStrike">
                <a:solidFill>
                  <a:srgbClr val="008D89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kui mind poleks enam siin</a:t>
            </a:r>
            <a:r>
              <a:rPr b="0" i="0" lang="et-EE" sz="15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” ja „pole mind, pole probleemi”;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52400" lvl="0" marL="254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D89"/>
              </a:buClr>
              <a:buSzPts val="195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7F7F7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247650" lvl="0" marL="254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D89"/>
              </a:buClr>
              <a:buSzPts val="1950"/>
              <a:buFont typeface="Arial"/>
              <a:buChar char="•"/>
            </a:pPr>
            <a:r>
              <a:rPr b="1" i="0" lang="et-EE" sz="1500" u="none" cap="none" strike="noStrike">
                <a:solidFill>
                  <a:srgbClr val="008D89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ärritumine</a:t>
            </a:r>
            <a:r>
              <a:rPr b="0" i="0" lang="et-EE" sz="15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 – Kristiina ütles, et Kalev on „kogu aeg vihane”  ja läheb endast välja kohe, kui talt küsida, mis toimub;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63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7F7F7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247650" lvl="0" marL="254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D89"/>
              </a:buClr>
              <a:buSzPts val="1950"/>
              <a:buFont typeface="Arial"/>
              <a:buChar char="•"/>
            </a:pPr>
            <a:r>
              <a:rPr b="1" i="0" lang="et-EE" sz="1500" u="none" cap="none" strike="noStrike">
                <a:solidFill>
                  <a:srgbClr val="008D89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magas kogu aeg;</a:t>
            </a:r>
            <a:endParaRPr b="0" i="0" sz="1100" u="none" cap="none" strike="noStrike">
              <a:solidFill>
                <a:srgbClr val="008D8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52400" lvl="0" marL="254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D89"/>
              </a:buClr>
              <a:buSzPts val="195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7F7F7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247650" lvl="0" marL="254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D89"/>
              </a:buClr>
              <a:buSzPts val="1950"/>
              <a:buFont typeface="Arial"/>
              <a:buChar char="•"/>
            </a:pPr>
            <a:r>
              <a:rPr b="1" i="0" lang="et-EE" sz="1500" u="none" cap="none" strike="noStrike">
                <a:solidFill>
                  <a:srgbClr val="008D89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sattus koolis jamadesse.</a:t>
            </a:r>
            <a:endParaRPr b="0" i="0" sz="1100" u="none" cap="none" strike="noStrike">
              <a:solidFill>
                <a:srgbClr val="008D8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22"/>
          <p:cNvSpPr txBox="1"/>
          <p:nvPr/>
        </p:nvSpPr>
        <p:spPr>
          <a:xfrm>
            <a:off x="770535" y="442154"/>
            <a:ext cx="7527077" cy="716346"/>
          </a:xfrm>
          <a:prstGeom prst="rect">
            <a:avLst/>
          </a:prstGeom>
          <a:noFill/>
          <a:ln>
            <a:noFill/>
          </a:ln>
        </p:spPr>
        <p:txBody>
          <a:bodyPr anchorCtr="0" anchor="t" bIns="14300" lIns="14300" spcFirstLastPara="1" rIns="14300" wrap="square" tIns="143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t-EE" sz="3000" u="none" cap="none" strike="noStrike">
                <a:solidFill>
                  <a:srgbClr val="00A8AA"/>
                </a:solidFill>
                <a:latin typeface="Poppins"/>
                <a:ea typeface="Poppins"/>
                <a:cs typeface="Poppins"/>
                <a:sym typeface="Poppins"/>
              </a:rPr>
              <a:t>Kalev ja Kristiina</a:t>
            </a:r>
            <a:endParaRPr b="1" i="0" sz="1900" u="none" cap="none" strike="noStrike">
              <a:solidFill>
                <a:srgbClr val="00A8AA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45" name="Google Shape;445;p22"/>
          <p:cNvSpPr txBox="1"/>
          <p:nvPr/>
        </p:nvSpPr>
        <p:spPr>
          <a:xfrm>
            <a:off x="770536" y="1389282"/>
            <a:ext cx="4017054" cy="774056"/>
          </a:xfrm>
          <a:prstGeom prst="rect">
            <a:avLst/>
          </a:prstGeom>
          <a:noFill/>
          <a:ln>
            <a:noFill/>
          </a:ln>
        </p:spPr>
        <p:txBody>
          <a:bodyPr anchorCtr="0" anchor="t" bIns="14300" lIns="14300" spcFirstLastPara="1" rIns="14300" wrap="square" tIns="143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t-EE" sz="1400" u="none" cap="none" strike="noStrike">
                <a:solidFill>
                  <a:srgbClr val="7F7F7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– Ainete, mh alkoholi tarvitamine on enesetapu oluline riskifaktor. Mis Sa arvad, miks see nii on?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6" name="Google Shape;446;p22"/>
          <p:cNvSpPr txBox="1"/>
          <p:nvPr/>
        </p:nvSpPr>
        <p:spPr>
          <a:xfrm>
            <a:off x="770534" y="2243470"/>
            <a:ext cx="3898109" cy="1437819"/>
          </a:xfrm>
          <a:prstGeom prst="rect">
            <a:avLst/>
          </a:prstGeom>
          <a:noFill/>
          <a:ln>
            <a:noFill/>
          </a:ln>
        </p:spPr>
        <p:txBody>
          <a:bodyPr anchorCtr="0" anchor="t" bIns="14300" lIns="14300" spcFirstLastPara="1" rIns="14300" wrap="square" tIns="143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t-EE" sz="1400" u="none" cap="none" strike="noStrike">
                <a:solidFill>
                  <a:srgbClr val="7F7F7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– Kalevi ema tahab poega, kellel oleks pruut. Kristiina nõustub, et ema on lihtsalt </a:t>
            </a:r>
            <a:r>
              <a:rPr b="1" i="0" lang="et-EE" sz="14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„</a:t>
            </a:r>
            <a:r>
              <a:rPr b="1" i="0" lang="et-EE" sz="1400" u="none" cap="none" strike="noStrike">
                <a:solidFill>
                  <a:srgbClr val="7F7F7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vanamoeline”. Ta ütleb, et mõistab, et „see teeb haiget, kui sind ei aktsepteerita sellisena nagu sa oled“. Mis Sa arvad, millest nad räägivad?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7" name="Google Shape;447;p22"/>
          <p:cNvSpPr txBox="1"/>
          <p:nvPr/>
        </p:nvSpPr>
        <p:spPr>
          <a:xfrm>
            <a:off x="770535" y="3681289"/>
            <a:ext cx="3898108" cy="629273"/>
          </a:xfrm>
          <a:prstGeom prst="rect">
            <a:avLst/>
          </a:prstGeom>
          <a:noFill/>
          <a:ln>
            <a:noFill/>
          </a:ln>
        </p:spPr>
        <p:txBody>
          <a:bodyPr anchorCtr="0" anchor="t" bIns="14300" lIns="14300" spcFirstLastPara="1" rIns="14300" wrap="square" tIns="143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t-EE" sz="1400" u="none" cap="none" strike="noStrike">
                <a:solidFill>
                  <a:srgbClr val="7F7F7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– Mis võivad olla põhjused, miks Kalev ei taha oma vanematega rääkida? Mis Sa arvad, mida ta tegema peaks?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Two people sitting on a couch&#10;&#10;Description automatically generated with medium confidence" id="448" name="Google Shape;448;p22"/>
          <p:cNvPicPr preferRelativeResize="0"/>
          <p:nvPr/>
        </p:nvPicPr>
        <p:blipFill rotWithShape="1">
          <a:blip r:embed="rId3">
            <a:alphaModFix/>
          </a:blip>
          <a:srcRect b="-50" l="15414" r="20554" t="318"/>
          <a:stretch/>
        </p:blipFill>
        <p:spPr>
          <a:xfrm>
            <a:off x="4990131" y="1379757"/>
            <a:ext cx="3782966" cy="29308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23"/>
          <p:cNvSpPr txBox="1"/>
          <p:nvPr/>
        </p:nvSpPr>
        <p:spPr>
          <a:xfrm>
            <a:off x="0" y="875169"/>
            <a:ext cx="9144000" cy="716346"/>
          </a:xfrm>
          <a:prstGeom prst="rect">
            <a:avLst/>
          </a:prstGeom>
          <a:noFill/>
          <a:ln>
            <a:noFill/>
          </a:ln>
        </p:spPr>
        <p:txBody>
          <a:bodyPr anchorCtr="0" anchor="t" bIns="14300" lIns="14300" spcFirstLastPara="1" rIns="14300" wrap="square" tIns="143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t-EE" sz="3000" u="none" cap="none" strike="noStrike">
                <a:solidFill>
                  <a:srgbClr val="00A8AA"/>
                </a:solidFill>
                <a:latin typeface="Poppins"/>
                <a:ea typeface="Poppins"/>
                <a:cs typeface="Poppins"/>
                <a:sym typeface="Poppins"/>
              </a:rPr>
              <a:t>Kuidas kasutab Kristiina ACTi õigesti?</a:t>
            </a:r>
            <a:endParaRPr b="1" i="0" sz="1900" u="none" cap="none" strike="noStrike">
              <a:solidFill>
                <a:srgbClr val="00A8AA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54" name="Google Shape;454;p23"/>
          <p:cNvSpPr txBox="1"/>
          <p:nvPr/>
        </p:nvSpPr>
        <p:spPr>
          <a:xfrm>
            <a:off x="583614" y="3216904"/>
            <a:ext cx="2169900" cy="18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</a:pPr>
            <a:r>
              <a:rPr b="0" i="0" lang="et-EE" sz="12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Ta kirjeldab märke, mis on pannud teda muretsema, ja võtab neid tõsiselt.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5" name="Google Shape;455;p23"/>
          <p:cNvSpPr txBox="1"/>
          <p:nvPr/>
        </p:nvSpPr>
        <p:spPr>
          <a:xfrm>
            <a:off x="3383818" y="3218314"/>
            <a:ext cx="2370000" cy="15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</a:pPr>
            <a:r>
              <a:rPr b="0" i="0" lang="et-EE" sz="12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Ta annab Kalevile teada, et hoolib temast ja tahab aidata. 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t-EE" sz="12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Ta ütleb näiteks: „Ma ei ole su vaenlane. Olen lihtsalt mures ja tahan aidata,” „Mul on hirmus sind sellisena vaadata.”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6" name="Google Shape;456;p23"/>
          <p:cNvSpPr txBox="1"/>
          <p:nvPr/>
        </p:nvSpPr>
        <p:spPr>
          <a:xfrm>
            <a:off x="6178192" y="3216904"/>
            <a:ext cx="2382300" cy="1367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</a:pPr>
            <a:r>
              <a:rPr b="0" i="0" lang="et-EE" sz="12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Ta nõuab, et Kalev peab kellegagi kohe rääkima. 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t-EE" sz="12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Ta alustab ise suhtlust lasteabiga, kui Kalev veel kõhklev paistab.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7" name="Google Shape;457;p23"/>
          <p:cNvSpPr/>
          <p:nvPr/>
        </p:nvSpPr>
        <p:spPr>
          <a:xfrm>
            <a:off x="939363" y="1195923"/>
            <a:ext cx="1555955" cy="237757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0"/>
              <a:buFont typeface="Arial"/>
              <a:buNone/>
            </a:pPr>
            <a:r>
              <a:rPr b="1" i="0" lang="et-EE" sz="15000" u="none" cap="none" strike="noStrike">
                <a:solidFill>
                  <a:srgbClr val="EFEFEF"/>
                </a:solidFill>
                <a:latin typeface="Poppins"/>
                <a:ea typeface="Poppins"/>
                <a:cs typeface="Poppins"/>
                <a:sym typeface="Poppins"/>
              </a:rPr>
              <a:t>A</a:t>
            </a:r>
            <a:endParaRPr b="0" i="0" sz="15000" u="none" cap="none" strike="noStrike">
              <a:solidFill>
                <a:srgbClr val="EFEFE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8" name="Google Shape;458;p23"/>
          <p:cNvSpPr/>
          <p:nvPr/>
        </p:nvSpPr>
        <p:spPr>
          <a:xfrm>
            <a:off x="6700012" y="1195923"/>
            <a:ext cx="1275830" cy="179346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0"/>
              <a:buFont typeface="Arial"/>
              <a:buNone/>
            </a:pPr>
            <a:r>
              <a:rPr b="1" i="0" lang="et-EE" sz="15000" u="none" cap="none" strike="noStrike">
                <a:solidFill>
                  <a:srgbClr val="EFEFEF"/>
                </a:solidFill>
                <a:latin typeface="Poppins"/>
                <a:ea typeface="Poppins"/>
                <a:cs typeface="Poppins"/>
                <a:sym typeface="Poppins"/>
              </a:rPr>
              <a:t>T</a:t>
            </a:r>
            <a:endParaRPr b="0" i="0" sz="15000" u="none" cap="none" strike="noStrike">
              <a:solidFill>
                <a:srgbClr val="EFEFE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9" name="Google Shape;459;p23"/>
          <p:cNvSpPr/>
          <p:nvPr/>
        </p:nvSpPr>
        <p:spPr>
          <a:xfrm>
            <a:off x="3769978" y="1195923"/>
            <a:ext cx="1604045" cy="191303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0"/>
              <a:buFont typeface="Arial"/>
              <a:buNone/>
            </a:pPr>
            <a:r>
              <a:rPr b="1" i="0" lang="et-EE" sz="15000" u="none" cap="none" strike="noStrike">
                <a:solidFill>
                  <a:srgbClr val="EFEFEF"/>
                </a:solidFill>
                <a:latin typeface="Poppins"/>
                <a:ea typeface="Poppins"/>
                <a:cs typeface="Poppins"/>
                <a:sym typeface="Poppins"/>
              </a:rPr>
              <a:t>C</a:t>
            </a:r>
            <a:endParaRPr b="0" i="0" sz="15000" u="none" cap="none" strike="noStrike">
              <a:solidFill>
                <a:srgbClr val="EFEFE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0" name="Google Shape;460;p23"/>
          <p:cNvSpPr/>
          <p:nvPr/>
        </p:nvSpPr>
        <p:spPr>
          <a:xfrm>
            <a:off x="676713" y="1977543"/>
            <a:ext cx="2081255" cy="60325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1" lang="et-EE" sz="2100" u="none" cap="none" strike="noStrike">
                <a:solidFill>
                  <a:srgbClr val="008D89"/>
                </a:solidFill>
                <a:latin typeface="Poppins"/>
                <a:ea typeface="Poppins"/>
                <a:cs typeface="Poppins"/>
                <a:sym typeface="Poppins"/>
              </a:rPr>
              <a:t>Acknowledge</a:t>
            </a:r>
            <a:endParaRPr b="1" i="1" sz="2100" u="none" cap="none" strike="noStrike">
              <a:solidFill>
                <a:srgbClr val="008D89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t-EE" sz="2100" u="none" cap="none" strike="noStrike">
                <a:solidFill>
                  <a:srgbClr val="008D89"/>
                </a:solidFill>
                <a:latin typeface="Poppins"/>
                <a:ea typeface="Poppins"/>
                <a:cs typeface="Poppins"/>
                <a:sym typeface="Poppins"/>
              </a:rPr>
              <a:t>(teadvusta)</a:t>
            </a:r>
            <a:endParaRPr b="0" i="0" sz="1100" u="none" cap="none" strike="noStrike">
              <a:solidFill>
                <a:srgbClr val="008D8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1" name="Google Shape;461;p23"/>
          <p:cNvSpPr/>
          <p:nvPr/>
        </p:nvSpPr>
        <p:spPr>
          <a:xfrm>
            <a:off x="3885970" y="1977543"/>
            <a:ext cx="1372060" cy="71634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1" lang="et-EE" sz="2100" u="none" cap="none" strike="noStrike">
                <a:solidFill>
                  <a:srgbClr val="008D89"/>
                </a:solidFill>
                <a:latin typeface="Poppins"/>
                <a:ea typeface="Poppins"/>
                <a:cs typeface="Poppins"/>
                <a:sym typeface="Poppins"/>
              </a:rPr>
              <a:t>Care</a:t>
            </a:r>
            <a:endParaRPr b="1" i="1" sz="2100" u="none" cap="none" strike="noStrike">
              <a:solidFill>
                <a:srgbClr val="008D89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t-EE" sz="2100" u="none" cap="none" strike="noStrike">
                <a:solidFill>
                  <a:srgbClr val="008D89"/>
                </a:solidFill>
                <a:latin typeface="Poppins"/>
                <a:ea typeface="Poppins"/>
                <a:cs typeface="Poppins"/>
                <a:sym typeface="Poppins"/>
              </a:rPr>
              <a:t>(hooli)</a:t>
            </a:r>
            <a:endParaRPr b="0" i="0" sz="1100" u="none" cap="none" strike="noStrike">
              <a:solidFill>
                <a:srgbClr val="008D8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2" name="Google Shape;462;p23"/>
          <p:cNvSpPr/>
          <p:nvPr/>
        </p:nvSpPr>
        <p:spPr>
          <a:xfrm>
            <a:off x="6724248" y="1977543"/>
            <a:ext cx="1227359" cy="71634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1" lang="et-EE" sz="2100" u="none" cap="none" strike="noStrike">
                <a:solidFill>
                  <a:srgbClr val="008D89"/>
                </a:solidFill>
                <a:latin typeface="Poppins"/>
                <a:ea typeface="Poppins"/>
                <a:cs typeface="Poppins"/>
                <a:sym typeface="Poppins"/>
              </a:rPr>
              <a:t>Tell</a:t>
            </a:r>
            <a:endParaRPr b="1" i="1" sz="2100" u="none" cap="none" strike="noStrike">
              <a:solidFill>
                <a:srgbClr val="008D89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t-EE" sz="2100" u="none" cap="none" strike="noStrike">
                <a:solidFill>
                  <a:srgbClr val="008D89"/>
                </a:solidFill>
                <a:latin typeface="Poppins"/>
                <a:ea typeface="Poppins"/>
                <a:cs typeface="Poppins"/>
                <a:sym typeface="Poppins"/>
              </a:rPr>
              <a:t>(räägi)</a:t>
            </a:r>
            <a:endParaRPr b="0" i="0" sz="1100" u="none" cap="none" strike="noStrike">
              <a:solidFill>
                <a:srgbClr val="008D8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24"/>
          <p:cNvSpPr/>
          <p:nvPr/>
        </p:nvSpPr>
        <p:spPr>
          <a:xfrm>
            <a:off x="6840937" y="2388882"/>
            <a:ext cx="2042414" cy="2067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8" name="Google Shape;468;p24"/>
          <p:cNvSpPr txBox="1"/>
          <p:nvPr/>
        </p:nvSpPr>
        <p:spPr>
          <a:xfrm>
            <a:off x="770534" y="878195"/>
            <a:ext cx="7527000" cy="7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14300" lIns="14300" spcFirstLastPara="1" rIns="14300" wrap="square" tIns="143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t-EE" sz="3000" u="none" cap="none" strike="noStrike">
                <a:solidFill>
                  <a:srgbClr val="00A8AA"/>
                </a:solidFill>
                <a:latin typeface="Poppins"/>
                <a:ea typeface="Poppins"/>
                <a:cs typeface="Poppins"/>
                <a:sym typeface="Poppins"/>
              </a:rPr>
              <a:t>Mis on toimetulekuoskused?</a:t>
            </a:r>
            <a:endParaRPr b="1" i="0" sz="1900" u="none" cap="none" strike="noStrike">
              <a:solidFill>
                <a:srgbClr val="00A8AA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69" name="Google Shape;469;p24"/>
          <p:cNvSpPr txBox="1"/>
          <p:nvPr/>
        </p:nvSpPr>
        <p:spPr>
          <a:xfrm>
            <a:off x="770525" y="1492577"/>
            <a:ext cx="7527000" cy="7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14300" lIns="14300" spcFirstLastPara="1" rIns="14300" wrap="square" tIns="143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et-EE" sz="1900" u="none" cap="none" strike="noStrike">
                <a:solidFill>
                  <a:srgbClr val="008D89"/>
                </a:solidFill>
                <a:latin typeface="Poppins"/>
                <a:ea typeface="Poppins"/>
                <a:cs typeface="Poppins"/>
                <a:sym typeface="Poppins"/>
              </a:rPr>
              <a:t>Toimetulekuoskused aitavad üle elada raskeid aegu ja ebameeldivaid tundeid.</a:t>
            </a:r>
            <a:endParaRPr b="0" i="0" sz="1100" u="none" cap="none" strike="noStrike">
              <a:solidFill>
                <a:srgbClr val="008D8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0" name="Google Shape;470;p24"/>
          <p:cNvSpPr txBox="1"/>
          <p:nvPr/>
        </p:nvSpPr>
        <p:spPr>
          <a:xfrm>
            <a:off x="418606" y="3422382"/>
            <a:ext cx="1173000" cy="588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500"/>
              <a:buFont typeface="Arial"/>
              <a:buNone/>
            </a:pPr>
            <a:r>
              <a:rPr b="1" i="0" lang="et-EE" sz="1500" u="none" cap="none" strike="noStrike">
                <a:solidFill>
                  <a:srgbClr val="7F7F7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Tee trenni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1" name="Google Shape;471;p24"/>
          <p:cNvSpPr txBox="1"/>
          <p:nvPr/>
        </p:nvSpPr>
        <p:spPr>
          <a:xfrm>
            <a:off x="3416183" y="3409151"/>
            <a:ext cx="1755600" cy="891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500"/>
              <a:buFont typeface="Arial"/>
              <a:buNone/>
            </a:pPr>
            <a:r>
              <a:rPr b="1" i="0" lang="et-EE" sz="1500" u="none" cap="none" strike="noStrike">
                <a:solidFill>
                  <a:srgbClr val="7F7F7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Räägi sõprade, pere ja õpetajatega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2" name="Google Shape;472;p24"/>
          <p:cNvSpPr txBox="1"/>
          <p:nvPr/>
        </p:nvSpPr>
        <p:spPr>
          <a:xfrm>
            <a:off x="1693226" y="3422382"/>
            <a:ext cx="1685100" cy="744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500"/>
              <a:buFont typeface="Arial"/>
              <a:buNone/>
            </a:pPr>
            <a:r>
              <a:rPr b="1" i="0" lang="et-EE" sz="1500" u="none" cap="none" strike="noStrike">
                <a:solidFill>
                  <a:srgbClr val="7F7F7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Kirjuta üles, mille pärast oled tänulik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73" name="Google Shape;473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4865" y="2571750"/>
            <a:ext cx="499045" cy="652598"/>
          </a:xfrm>
          <a:prstGeom prst="rect">
            <a:avLst/>
          </a:prstGeom>
          <a:noFill/>
          <a:ln>
            <a:noFill/>
          </a:ln>
        </p:spPr>
      </p:pic>
      <p:pic>
        <p:nvPicPr>
          <p:cNvPr id="474" name="Google Shape;474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51064" y="2614749"/>
            <a:ext cx="771525" cy="609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75" name="Google Shape;475;p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968292" y="2589870"/>
            <a:ext cx="616360" cy="616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6" name="Google Shape;476;p2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541518" y="2620639"/>
            <a:ext cx="739761" cy="554821"/>
          </a:xfrm>
          <a:prstGeom prst="rect">
            <a:avLst/>
          </a:prstGeom>
          <a:noFill/>
          <a:ln>
            <a:noFill/>
          </a:ln>
        </p:spPr>
      </p:pic>
      <p:sp>
        <p:nvSpPr>
          <p:cNvPr id="477" name="Google Shape;477;p24"/>
          <p:cNvSpPr txBox="1"/>
          <p:nvPr/>
        </p:nvSpPr>
        <p:spPr>
          <a:xfrm>
            <a:off x="5360600" y="3422382"/>
            <a:ext cx="1101600" cy="588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500"/>
              <a:buFont typeface="Arial"/>
              <a:buNone/>
            </a:pPr>
            <a:r>
              <a:rPr b="1" i="0" lang="et-EE" sz="1500" u="none" cap="none" strike="noStrike">
                <a:solidFill>
                  <a:srgbClr val="7F7F7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Kuula muusikat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8" name="Google Shape;478;p24"/>
          <p:cNvSpPr txBox="1"/>
          <p:nvPr/>
        </p:nvSpPr>
        <p:spPr>
          <a:xfrm>
            <a:off x="6998894" y="3422382"/>
            <a:ext cx="1726500" cy="8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500"/>
              <a:buFont typeface="Arial"/>
              <a:buNone/>
            </a:pPr>
            <a:r>
              <a:rPr b="1" i="0" lang="et-EE" sz="1500" u="none" cap="none" strike="noStrike">
                <a:solidFill>
                  <a:srgbClr val="7F7F7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Mis on Sinu lemmikud toimetuleku oskused?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79" name="Google Shape;479;p2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454053" y="2505665"/>
            <a:ext cx="816182" cy="8161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25"/>
          <p:cNvSpPr txBox="1"/>
          <p:nvPr>
            <p:ph type="title"/>
          </p:nvPr>
        </p:nvSpPr>
        <p:spPr>
          <a:xfrm>
            <a:off x="1540959" y="2074650"/>
            <a:ext cx="6062082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t-EE">
                <a:latin typeface="Poppins"/>
                <a:ea typeface="Poppins"/>
                <a:cs typeface="Poppins"/>
                <a:sym typeface="Poppins"/>
              </a:rPr>
              <a:t>Ütle meile, kui soovid kellegagi rääkida.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26"/>
          <p:cNvSpPr/>
          <p:nvPr/>
        </p:nvSpPr>
        <p:spPr>
          <a:xfrm>
            <a:off x="5947372" y="2298082"/>
            <a:ext cx="2487015" cy="2170667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1" name="Google Shape;491;p26"/>
          <p:cNvSpPr/>
          <p:nvPr/>
        </p:nvSpPr>
        <p:spPr>
          <a:xfrm>
            <a:off x="5939354" y="2298082"/>
            <a:ext cx="2487015" cy="2170667"/>
          </a:xfrm>
          <a:prstGeom prst="rect">
            <a:avLst/>
          </a:prstGeom>
          <a:solidFill>
            <a:srgbClr val="00A8AA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2" name="Google Shape;492;p26"/>
          <p:cNvSpPr/>
          <p:nvPr/>
        </p:nvSpPr>
        <p:spPr>
          <a:xfrm>
            <a:off x="3328492" y="2298082"/>
            <a:ext cx="2487015" cy="2170667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3" name="Google Shape;493;p26"/>
          <p:cNvSpPr/>
          <p:nvPr/>
        </p:nvSpPr>
        <p:spPr>
          <a:xfrm>
            <a:off x="3328492" y="2292475"/>
            <a:ext cx="2487015" cy="2170667"/>
          </a:xfrm>
          <a:prstGeom prst="rect">
            <a:avLst/>
          </a:prstGeom>
          <a:solidFill>
            <a:srgbClr val="00A8AA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4" name="Google Shape;494;p26"/>
          <p:cNvSpPr/>
          <p:nvPr/>
        </p:nvSpPr>
        <p:spPr>
          <a:xfrm>
            <a:off x="709613" y="2298082"/>
            <a:ext cx="2487015" cy="2170667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5" name="Google Shape;495;p26"/>
          <p:cNvSpPr/>
          <p:nvPr/>
        </p:nvSpPr>
        <p:spPr>
          <a:xfrm>
            <a:off x="709613" y="2292475"/>
            <a:ext cx="2487015" cy="2170667"/>
          </a:xfrm>
          <a:prstGeom prst="rect">
            <a:avLst/>
          </a:prstGeom>
          <a:solidFill>
            <a:srgbClr val="00A8AA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6" name="Google Shape;496;p26"/>
          <p:cNvSpPr txBox="1"/>
          <p:nvPr>
            <p:ph idx="1" type="body"/>
          </p:nvPr>
        </p:nvSpPr>
        <p:spPr>
          <a:xfrm>
            <a:off x="890275" y="3033976"/>
            <a:ext cx="2136137" cy="135505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</a:pPr>
            <a:r>
              <a:rPr b="1" lang="et-EE" sz="14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Depressioon on tõsine vaimne seisund, mis vajab ravi.</a:t>
            </a:r>
            <a:endParaRPr sz="1100"/>
          </a:p>
        </p:txBody>
      </p:sp>
      <p:sp>
        <p:nvSpPr>
          <p:cNvPr id="497" name="Google Shape;497;p26"/>
          <p:cNvSpPr txBox="1"/>
          <p:nvPr/>
        </p:nvSpPr>
        <p:spPr>
          <a:xfrm>
            <a:off x="770535" y="700372"/>
            <a:ext cx="7527077" cy="716346"/>
          </a:xfrm>
          <a:prstGeom prst="rect">
            <a:avLst/>
          </a:prstGeom>
          <a:noFill/>
          <a:ln>
            <a:noFill/>
          </a:ln>
        </p:spPr>
        <p:txBody>
          <a:bodyPr anchorCtr="0" anchor="t" bIns="14300" lIns="14300" spcFirstLastPara="1" rIns="14300" wrap="square" tIns="143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t-EE" sz="3000" u="none" cap="none" strike="noStrike">
                <a:solidFill>
                  <a:srgbClr val="00A8AA"/>
                </a:solidFill>
                <a:latin typeface="Poppins"/>
                <a:ea typeface="Poppins"/>
                <a:cs typeface="Poppins"/>
                <a:sym typeface="Poppins"/>
              </a:rPr>
              <a:t>Vaatame üle</a:t>
            </a:r>
            <a:endParaRPr b="1" i="0" sz="1900" u="none" cap="none" strike="noStrike">
              <a:solidFill>
                <a:srgbClr val="00A8AA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98" name="Google Shape;498;p26"/>
          <p:cNvSpPr txBox="1"/>
          <p:nvPr/>
        </p:nvSpPr>
        <p:spPr>
          <a:xfrm>
            <a:off x="3584556" y="3021635"/>
            <a:ext cx="1968839" cy="122408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</a:pPr>
            <a:r>
              <a:rPr b="1" i="0" lang="et-EE" sz="1500" u="none" cap="none" strike="noStrik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ACT, kui muretsed enda või sõbra pärast!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9" name="Google Shape;499;p26"/>
          <p:cNvSpPr txBox="1"/>
          <p:nvPr/>
        </p:nvSpPr>
        <p:spPr>
          <a:xfrm>
            <a:off x="6147018" y="3010361"/>
            <a:ext cx="2071688" cy="113013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</a:pPr>
            <a:r>
              <a:rPr b="1" i="0" lang="et-EE" sz="1500" u="none" cap="none" strike="noStrik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Abi on ALATI olemas.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0" name="Google Shape;500;p26"/>
          <p:cNvSpPr txBox="1"/>
          <p:nvPr/>
        </p:nvSpPr>
        <p:spPr>
          <a:xfrm>
            <a:off x="1665236" y="2303649"/>
            <a:ext cx="575700" cy="592066"/>
          </a:xfrm>
          <a:prstGeom prst="rect">
            <a:avLst/>
          </a:prstGeom>
          <a:noFill/>
          <a:ln>
            <a:noFill/>
          </a:ln>
        </p:spPr>
        <p:txBody>
          <a:bodyPr anchorCtr="0" anchor="t" bIns="14300" lIns="14300" spcFirstLastPara="1" rIns="14300" wrap="square" tIns="143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t-EE" sz="3000" u="none" cap="none" strike="noStrike">
                <a:solidFill>
                  <a:srgbClr val="F7A400"/>
                </a:solidFill>
                <a:latin typeface="Poppins"/>
                <a:ea typeface="Poppins"/>
                <a:cs typeface="Poppins"/>
                <a:sym typeface="Poppins"/>
              </a:rPr>
              <a:t>1</a:t>
            </a:r>
            <a:endParaRPr b="1" i="0" sz="1900" u="none" cap="none" strike="noStrike">
              <a:solidFill>
                <a:srgbClr val="F7A4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01" name="Google Shape;501;p26"/>
          <p:cNvSpPr txBox="1"/>
          <p:nvPr/>
        </p:nvSpPr>
        <p:spPr>
          <a:xfrm>
            <a:off x="4284115" y="2303649"/>
            <a:ext cx="575700" cy="592066"/>
          </a:xfrm>
          <a:prstGeom prst="rect">
            <a:avLst/>
          </a:prstGeom>
          <a:noFill/>
          <a:ln>
            <a:noFill/>
          </a:ln>
        </p:spPr>
        <p:txBody>
          <a:bodyPr anchorCtr="0" anchor="t" bIns="14300" lIns="14300" spcFirstLastPara="1" rIns="14300" wrap="square" tIns="143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t-EE" sz="3000" u="none" cap="none" strike="noStrike">
                <a:solidFill>
                  <a:srgbClr val="F7A400"/>
                </a:solidFill>
                <a:latin typeface="Poppins"/>
                <a:ea typeface="Poppins"/>
                <a:cs typeface="Poppins"/>
                <a:sym typeface="Poppins"/>
              </a:rPr>
              <a:t>2</a:t>
            </a:r>
            <a:endParaRPr b="1" i="0" sz="1900" u="none" cap="none" strike="noStrike">
              <a:solidFill>
                <a:srgbClr val="F7A4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02" name="Google Shape;502;p26"/>
          <p:cNvSpPr txBox="1"/>
          <p:nvPr/>
        </p:nvSpPr>
        <p:spPr>
          <a:xfrm>
            <a:off x="6902996" y="2303649"/>
            <a:ext cx="575700" cy="592066"/>
          </a:xfrm>
          <a:prstGeom prst="rect">
            <a:avLst/>
          </a:prstGeom>
          <a:noFill/>
          <a:ln>
            <a:noFill/>
          </a:ln>
        </p:spPr>
        <p:txBody>
          <a:bodyPr anchorCtr="0" anchor="t" bIns="14300" lIns="14300" spcFirstLastPara="1" rIns="14300" wrap="square" tIns="143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t-EE" sz="3000" u="none" cap="none" strike="noStrike">
                <a:solidFill>
                  <a:srgbClr val="F7A400"/>
                </a:solidFill>
                <a:latin typeface="Poppins"/>
                <a:ea typeface="Poppins"/>
                <a:cs typeface="Poppins"/>
                <a:sym typeface="Poppins"/>
              </a:rPr>
              <a:t>3</a:t>
            </a:r>
            <a:endParaRPr b="1" i="0" sz="1900" u="none" cap="none" strike="noStrike">
              <a:solidFill>
                <a:srgbClr val="F7A4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g387834a8ad3_0_14"/>
          <p:cNvSpPr txBox="1"/>
          <p:nvPr/>
        </p:nvSpPr>
        <p:spPr>
          <a:xfrm>
            <a:off x="239725" y="1122925"/>
            <a:ext cx="5994600" cy="1337700"/>
          </a:xfrm>
          <a:prstGeom prst="rect">
            <a:avLst/>
          </a:prstGeom>
          <a:noFill/>
          <a:ln>
            <a:noFill/>
          </a:ln>
        </p:spPr>
        <p:txBody>
          <a:bodyPr anchorCtr="0" anchor="t" bIns="14300" lIns="14300" spcFirstLastPara="1" rIns="14300" wrap="square" tIns="143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lang="et-EE" sz="3000">
                <a:solidFill>
                  <a:srgbClr val="00A8AA"/>
                </a:solidFill>
                <a:latin typeface="Poppins"/>
                <a:ea typeface="Poppins"/>
                <a:cs typeface="Poppins"/>
                <a:sym typeface="Poppins"/>
              </a:rPr>
              <a:t>Täidame uuesti </a:t>
            </a:r>
            <a:r>
              <a:rPr b="1" lang="et-EE" sz="3000" u="sng">
                <a:solidFill>
                  <a:schemeClr val="hlink"/>
                </a:solidFill>
                <a:latin typeface="Poppins"/>
                <a:ea typeface="Poppins"/>
                <a:cs typeface="Poppins"/>
                <a:sym typeface="Poppins"/>
                <a:hlinkClick r:id="rId3"/>
              </a:rPr>
              <a:t>Peaasi.ee</a:t>
            </a:r>
            <a:r>
              <a:rPr b="1" lang="et-EE" sz="3000">
                <a:solidFill>
                  <a:srgbClr val="00A8AA"/>
                </a:solidFill>
                <a:latin typeface="Poppins"/>
                <a:ea typeface="Poppins"/>
                <a:cs typeface="Poppins"/>
                <a:sym typeface="Poppins"/>
              </a:rPr>
              <a:t> poolses mõjuhindamise küsimustikku</a:t>
            </a:r>
            <a:endParaRPr b="0" i="0" sz="1900" u="none" cap="none" strike="noStrike">
              <a:solidFill>
                <a:srgbClr val="00A8AA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08" name="Google Shape;508;g387834a8ad3_0_14"/>
          <p:cNvSpPr txBox="1"/>
          <p:nvPr/>
        </p:nvSpPr>
        <p:spPr>
          <a:xfrm>
            <a:off x="454248" y="2546638"/>
            <a:ext cx="5354700" cy="48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t-EE" sz="1500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Selle abil saab SOS programmi muuta paremaks.</a:t>
            </a:r>
            <a:endParaRPr sz="1500">
              <a:solidFill>
                <a:srgbClr val="7F7F7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t-EE" sz="1500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Vastamine on </a:t>
            </a:r>
            <a:r>
              <a:rPr b="1" lang="et-EE" sz="1500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anonüümne</a:t>
            </a:r>
            <a:r>
              <a:rPr lang="et-EE" sz="1500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!</a:t>
            </a:r>
            <a:endParaRPr sz="1500">
              <a:solidFill>
                <a:srgbClr val="7F7F7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509" name="Google Shape;509;g387834a8ad3_0_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39725" y="183568"/>
            <a:ext cx="2743200" cy="828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10" name="Google Shape;510;g387834a8ad3_0_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83897" y="570672"/>
            <a:ext cx="1932850" cy="1890075"/>
          </a:xfrm>
          <a:prstGeom prst="rect">
            <a:avLst/>
          </a:prstGeom>
          <a:noFill/>
          <a:ln>
            <a:noFill/>
          </a:ln>
        </p:spPr>
      </p:pic>
      <p:sp>
        <p:nvSpPr>
          <p:cNvPr id="511" name="Google Shape;511;g387834a8ad3_0_14"/>
          <p:cNvSpPr txBox="1"/>
          <p:nvPr/>
        </p:nvSpPr>
        <p:spPr>
          <a:xfrm>
            <a:off x="5604200" y="4567913"/>
            <a:ext cx="3387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t-EE" u="sng">
                <a:solidFill>
                  <a:schemeClr val="hlink"/>
                </a:solidFill>
                <a:hlinkClick r:id="rId6"/>
              </a:rPr>
              <a:t>https://forms.gle/AkizRWwmv5oc4HnZ7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"/>
          <p:cNvSpPr txBox="1"/>
          <p:nvPr/>
        </p:nvSpPr>
        <p:spPr>
          <a:xfrm>
            <a:off x="770534" y="2106281"/>
            <a:ext cx="7527000" cy="396600"/>
          </a:xfrm>
          <a:prstGeom prst="rect">
            <a:avLst/>
          </a:prstGeom>
          <a:noFill/>
          <a:ln>
            <a:noFill/>
          </a:ln>
        </p:spPr>
        <p:txBody>
          <a:bodyPr anchorCtr="0" anchor="t" bIns="14300" lIns="14300" spcFirstLastPara="1" rIns="14300" wrap="square" tIns="143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et-EE" sz="1900" u="none" cap="none" strike="noStrike">
                <a:solidFill>
                  <a:srgbClr val="008D89"/>
                </a:solidFill>
                <a:latin typeface="Poppins"/>
                <a:ea typeface="Poppins"/>
                <a:cs typeface="Poppins"/>
                <a:sym typeface="Poppins"/>
              </a:rPr>
              <a:t>See võib olla raske teema. </a:t>
            </a:r>
            <a:endParaRPr b="1" i="0" sz="1900" u="none" cap="none" strike="noStrike">
              <a:solidFill>
                <a:srgbClr val="008D89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59" name="Google Shape;259;p3"/>
          <p:cNvSpPr/>
          <p:nvPr/>
        </p:nvSpPr>
        <p:spPr>
          <a:xfrm>
            <a:off x="0" y="3295402"/>
            <a:ext cx="9144000" cy="185700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3"/>
          <p:cNvSpPr txBox="1"/>
          <p:nvPr/>
        </p:nvSpPr>
        <p:spPr>
          <a:xfrm>
            <a:off x="770536" y="876218"/>
            <a:ext cx="6763739" cy="964612"/>
          </a:xfrm>
          <a:prstGeom prst="rect">
            <a:avLst/>
          </a:prstGeom>
          <a:noFill/>
          <a:ln>
            <a:noFill/>
          </a:ln>
        </p:spPr>
        <p:txBody>
          <a:bodyPr anchorCtr="0" anchor="t" bIns="14300" lIns="14300" spcFirstLastPara="1" rIns="14300" wrap="square" tIns="143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t-EE" sz="3000" u="none" cap="none" strike="noStrike">
                <a:solidFill>
                  <a:srgbClr val="00A8AA"/>
                </a:solidFill>
                <a:latin typeface="Poppins"/>
                <a:ea typeface="Poppins"/>
                <a:cs typeface="Poppins"/>
                <a:sym typeface="Poppins"/>
              </a:rPr>
              <a:t>Täna räägime suitsiidi ehk enesetapu ennetusest.</a:t>
            </a:r>
            <a:endParaRPr b="0" i="0" sz="1900" u="none" cap="none" strike="noStrike">
              <a:solidFill>
                <a:srgbClr val="00A8AA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61" name="Google Shape;261;p3"/>
          <p:cNvSpPr/>
          <p:nvPr/>
        </p:nvSpPr>
        <p:spPr>
          <a:xfrm>
            <a:off x="770535" y="3740542"/>
            <a:ext cx="3934815" cy="1109538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t-EE" sz="15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Tea, et abi on alati saadaval! 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3"/>
          <p:cNvSpPr txBox="1"/>
          <p:nvPr/>
        </p:nvSpPr>
        <p:spPr>
          <a:xfrm>
            <a:off x="431820" y="2407456"/>
            <a:ext cx="8547060" cy="48683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t-EE" sz="15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Kui tunned end ebamugavalt, pöördu palun usaldusväärse täiskasvanu poole. </a:t>
            </a:r>
            <a:endParaRPr b="0" i="0" sz="1500" u="none" cap="none" strike="noStrike">
              <a:solidFill>
                <a:srgbClr val="FF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63" name="Google Shape;263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62675" y="3839318"/>
            <a:ext cx="2743200" cy="828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255031" y="3668949"/>
            <a:ext cx="1669519" cy="10596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387834a8ad3_0_0"/>
          <p:cNvSpPr txBox="1"/>
          <p:nvPr/>
        </p:nvSpPr>
        <p:spPr>
          <a:xfrm>
            <a:off x="239725" y="1122925"/>
            <a:ext cx="5994600" cy="964500"/>
          </a:xfrm>
          <a:prstGeom prst="rect">
            <a:avLst/>
          </a:prstGeom>
          <a:noFill/>
          <a:ln>
            <a:noFill/>
          </a:ln>
        </p:spPr>
        <p:txBody>
          <a:bodyPr anchorCtr="0" anchor="t" bIns="14300" lIns="14300" spcFirstLastPara="1" rIns="14300" wrap="square" tIns="143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lang="et-EE" sz="3000">
                <a:solidFill>
                  <a:srgbClr val="00A8AA"/>
                </a:solidFill>
                <a:latin typeface="Poppins"/>
                <a:ea typeface="Poppins"/>
                <a:cs typeface="Poppins"/>
                <a:sym typeface="Poppins"/>
              </a:rPr>
              <a:t>Osaleme </a:t>
            </a:r>
            <a:r>
              <a:rPr b="1" lang="et-EE" sz="3000" u="sng">
                <a:solidFill>
                  <a:schemeClr val="hlink"/>
                </a:solidFill>
                <a:latin typeface="Poppins"/>
                <a:ea typeface="Poppins"/>
                <a:cs typeface="Poppins"/>
                <a:sym typeface="Poppins"/>
                <a:hlinkClick r:id="rId3"/>
              </a:rPr>
              <a:t>Peaasi.ee</a:t>
            </a:r>
            <a:r>
              <a:rPr b="1" lang="et-EE" sz="3000">
                <a:solidFill>
                  <a:srgbClr val="00A8AA"/>
                </a:solidFill>
                <a:latin typeface="Poppins"/>
                <a:ea typeface="Poppins"/>
                <a:cs typeface="Poppins"/>
                <a:sym typeface="Poppins"/>
              </a:rPr>
              <a:t> poolses mõjuhindamise küsimustikus</a:t>
            </a:r>
            <a:endParaRPr b="0" i="0" sz="1900" u="none" cap="none" strike="noStrike">
              <a:solidFill>
                <a:srgbClr val="00A8AA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70" name="Google Shape;270;g387834a8ad3_0_0"/>
          <p:cNvSpPr txBox="1"/>
          <p:nvPr/>
        </p:nvSpPr>
        <p:spPr>
          <a:xfrm>
            <a:off x="431825" y="2407450"/>
            <a:ext cx="5994600" cy="48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t-EE" sz="1500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Teie vastused aitavad meil muuta programmi paremaks!</a:t>
            </a:r>
            <a:endParaRPr sz="1500">
              <a:solidFill>
                <a:srgbClr val="7F7F7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t-EE" sz="1500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Vastamine on </a:t>
            </a:r>
            <a:r>
              <a:rPr b="1" lang="et-EE" sz="1500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vabatahtlik </a:t>
            </a:r>
            <a:r>
              <a:rPr lang="et-EE" sz="1500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ja </a:t>
            </a:r>
            <a:r>
              <a:rPr b="1" lang="et-EE" sz="1500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anonüümne</a:t>
            </a:r>
            <a:r>
              <a:rPr lang="et-EE" sz="1500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!</a:t>
            </a:r>
            <a:endParaRPr sz="1500">
              <a:solidFill>
                <a:srgbClr val="7F7F7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71" name="Google Shape;271;g387834a8ad3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39725" y="183568"/>
            <a:ext cx="2743200" cy="828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g387834a8ad3_0_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83897" y="570672"/>
            <a:ext cx="1932850" cy="1890075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g387834a8ad3_0_0"/>
          <p:cNvSpPr txBox="1"/>
          <p:nvPr/>
        </p:nvSpPr>
        <p:spPr>
          <a:xfrm>
            <a:off x="5604200" y="4567913"/>
            <a:ext cx="3387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t-EE" u="sng">
                <a:solidFill>
                  <a:schemeClr val="hlink"/>
                </a:solidFill>
                <a:hlinkClick r:id="rId6"/>
              </a:rPr>
              <a:t>https://forms.gle/AkizRWwmv5oc4HnZ7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4"/>
          <p:cNvSpPr txBox="1"/>
          <p:nvPr/>
        </p:nvSpPr>
        <p:spPr>
          <a:xfrm>
            <a:off x="770535" y="363285"/>
            <a:ext cx="7527077" cy="716346"/>
          </a:xfrm>
          <a:prstGeom prst="rect">
            <a:avLst/>
          </a:prstGeom>
          <a:noFill/>
          <a:ln>
            <a:noFill/>
          </a:ln>
        </p:spPr>
        <p:txBody>
          <a:bodyPr anchorCtr="0" anchor="t" bIns="14300" lIns="14300" spcFirstLastPara="1" rIns="14300" wrap="square" tIns="143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t-EE" sz="3000" u="none" cap="none" strike="noStrike">
                <a:solidFill>
                  <a:srgbClr val="00A8AA"/>
                </a:solidFill>
                <a:latin typeface="Poppins"/>
                <a:ea typeface="Poppins"/>
                <a:cs typeface="Poppins"/>
                <a:sym typeface="Poppins"/>
                <a:extLst>
                  <a:ext uri="http://customooxmlschemas.google.com/">
                    <go:slidesCustomData xmlns:go="http://customooxmlschemas.google.com/" textRoundtripDataId="0"/>
                  </a:ext>
                </a:extLst>
              </a:rPr>
              <a:t>Vaatame esimest klippi</a:t>
            </a:r>
            <a:endParaRPr b="1" i="0" sz="1900" u="none" cap="none" strike="noStrike">
              <a:solidFill>
                <a:srgbClr val="00A8AA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descr="A picture containing grass, outdoor, person&#10;&#10;Description automatically generated" id="279" name="Google Shape;279;p4"/>
          <p:cNvPicPr preferRelativeResize="0"/>
          <p:nvPr/>
        </p:nvPicPr>
        <p:blipFill rotWithShape="1">
          <a:blip r:embed="rId3">
            <a:alphaModFix/>
          </a:blip>
          <a:srcRect b="50" l="0" r="0" t="0"/>
          <a:stretch/>
        </p:blipFill>
        <p:spPr>
          <a:xfrm>
            <a:off x="1531398" y="1309255"/>
            <a:ext cx="6081203" cy="31562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chemeClr val="lt1"/>
        </a:solidFill>
      </p:bgPr>
    </p:bg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5"/>
          <p:cNvSpPr txBox="1"/>
          <p:nvPr/>
        </p:nvSpPr>
        <p:spPr>
          <a:xfrm>
            <a:off x="770535" y="700372"/>
            <a:ext cx="7527077" cy="716346"/>
          </a:xfrm>
          <a:prstGeom prst="rect">
            <a:avLst/>
          </a:prstGeom>
          <a:noFill/>
          <a:ln>
            <a:noFill/>
          </a:ln>
        </p:spPr>
        <p:txBody>
          <a:bodyPr anchorCtr="0" anchor="t" bIns="14300" lIns="14300" spcFirstLastPara="1" rIns="14300" wrap="square" tIns="143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t-EE" sz="3000" u="none" cap="none" strike="noStrike">
                <a:solidFill>
                  <a:srgbClr val="00A8AA"/>
                </a:solidFill>
                <a:latin typeface="Poppins"/>
                <a:ea typeface="Poppins"/>
                <a:cs typeface="Poppins"/>
                <a:sym typeface="Poppins"/>
              </a:rPr>
              <a:t>Esimene klipp</a:t>
            </a:r>
            <a:endParaRPr b="1" i="0" sz="1900" u="none" cap="none" strike="noStrike">
              <a:solidFill>
                <a:srgbClr val="00A8AA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85" name="Google Shape;285;p5"/>
          <p:cNvSpPr txBox="1"/>
          <p:nvPr/>
        </p:nvSpPr>
        <p:spPr>
          <a:xfrm>
            <a:off x="770536" y="1884210"/>
            <a:ext cx="6863502" cy="466859"/>
          </a:xfrm>
          <a:prstGeom prst="rect">
            <a:avLst/>
          </a:prstGeom>
          <a:noFill/>
          <a:ln>
            <a:noFill/>
          </a:ln>
        </p:spPr>
        <p:txBody>
          <a:bodyPr anchorCtr="0" anchor="t" bIns="14300" lIns="14300" spcFirstLastPara="1" rIns="14300" wrap="square" tIns="143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et-EE" sz="1900" u="none" cap="none" strike="noStrike">
                <a:solidFill>
                  <a:srgbClr val="7F7F7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– Mis tähendab ACT?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5"/>
          <p:cNvSpPr txBox="1"/>
          <p:nvPr/>
        </p:nvSpPr>
        <p:spPr>
          <a:xfrm>
            <a:off x="770535" y="2569523"/>
            <a:ext cx="3139826" cy="961697"/>
          </a:xfrm>
          <a:prstGeom prst="rect">
            <a:avLst/>
          </a:prstGeom>
          <a:noFill/>
          <a:ln>
            <a:noFill/>
          </a:ln>
        </p:spPr>
        <p:txBody>
          <a:bodyPr anchorCtr="0" anchor="t" bIns="14300" lIns="14300" spcFirstLastPara="1" rIns="14300" wrap="square" tIns="143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et-EE" sz="1900" u="none" cap="none" strike="noStrike">
                <a:solidFill>
                  <a:srgbClr val="7F7F7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– Kuidas Sa neid samme kasutaksid? 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7" name="Google Shape;287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57403" y="1416718"/>
            <a:ext cx="4126481" cy="2786438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5"/>
          <p:cNvSpPr/>
          <p:nvPr/>
        </p:nvSpPr>
        <p:spPr>
          <a:xfrm>
            <a:off x="0" y="873353"/>
            <a:ext cx="422644" cy="3396793"/>
          </a:xfrm>
          <a:prstGeom prst="rect">
            <a:avLst/>
          </a:prstGeom>
          <a:solidFill>
            <a:srgbClr val="00A8AA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" name="Google Shape;29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54324" y="2231916"/>
            <a:ext cx="820139" cy="7050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1697" y="2229826"/>
            <a:ext cx="820140" cy="776204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6"/>
          <p:cNvSpPr/>
          <p:nvPr/>
        </p:nvSpPr>
        <p:spPr>
          <a:xfrm>
            <a:off x="6137755" y="1988469"/>
            <a:ext cx="2720898" cy="248366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p6"/>
          <p:cNvSpPr txBox="1"/>
          <p:nvPr/>
        </p:nvSpPr>
        <p:spPr>
          <a:xfrm>
            <a:off x="579095" y="3193784"/>
            <a:ext cx="1101600" cy="588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500"/>
              <a:buFont typeface="Arial"/>
              <a:buNone/>
            </a:pPr>
            <a:r>
              <a:rPr b="1" i="0" lang="et-EE" sz="1500" u="none" cap="none" strike="noStrike">
                <a:solidFill>
                  <a:srgbClr val="7F7F7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Viha või kurbus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6"/>
          <p:cNvSpPr txBox="1"/>
          <p:nvPr/>
        </p:nvSpPr>
        <p:spPr>
          <a:xfrm>
            <a:off x="770536" y="712847"/>
            <a:ext cx="7527000" cy="7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14300" lIns="14300" spcFirstLastPara="1" rIns="14300" wrap="square" tIns="143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t-EE" sz="3000" u="none" cap="none" strike="noStrike">
                <a:solidFill>
                  <a:srgbClr val="00A8AA"/>
                </a:solidFill>
                <a:latin typeface="Poppins"/>
                <a:ea typeface="Poppins"/>
                <a:cs typeface="Poppins"/>
                <a:sym typeface="Poppins"/>
              </a:rPr>
              <a:t>Mis on ohumärk?</a:t>
            </a:r>
            <a:endParaRPr b="1" i="0" sz="1900" u="none" cap="none" strike="noStrike">
              <a:solidFill>
                <a:srgbClr val="00A8AA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99" name="Google Shape;299;p6"/>
          <p:cNvSpPr txBox="1"/>
          <p:nvPr/>
        </p:nvSpPr>
        <p:spPr>
          <a:xfrm>
            <a:off x="770536" y="1492569"/>
            <a:ext cx="7527000" cy="4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14300" lIns="14300" spcFirstLastPara="1" rIns="14300" wrap="square" tIns="143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et-EE" sz="1900" u="none" cap="none" strike="noStrike">
                <a:solidFill>
                  <a:srgbClr val="008D89"/>
                </a:solidFill>
                <a:latin typeface="Poppins"/>
                <a:ea typeface="Poppins"/>
                <a:cs typeface="Poppins"/>
                <a:sym typeface="Poppins"/>
              </a:rPr>
              <a:t>Vihjed suitsiidimõtteist:</a:t>
            </a:r>
            <a:endParaRPr b="0" i="0" sz="1100" u="none" cap="none" strike="noStrike">
              <a:solidFill>
                <a:srgbClr val="008D8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6"/>
          <p:cNvSpPr txBox="1"/>
          <p:nvPr/>
        </p:nvSpPr>
        <p:spPr>
          <a:xfrm>
            <a:off x="4060416" y="3180553"/>
            <a:ext cx="1506900" cy="891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500"/>
              <a:buFont typeface="Arial"/>
              <a:buNone/>
            </a:pPr>
            <a:r>
              <a:rPr b="1" i="0" lang="et-EE" sz="1500" u="none" cap="none" strike="noStrike">
                <a:solidFill>
                  <a:srgbClr val="7F7F7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 Jutud enesetapust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p6"/>
          <p:cNvSpPr txBox="1"/>
          <p:nvPr/>
        </p:nvSpPr>
        <p:spPr>
          <a:xfrm>
            <a:off x="1952585" y="3193784"/>
            <a:ext cx="18255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500"/>
              <a:buFont typeface="Arial"/>
              <a:buNone/>
            </a:pPr>
            <a:r>
              <a:rPr b="1" i="0" lang="et-EE" sz="1500" u="none" cap="none" strike="noStrike">
                <a:solidFill>
                  <a:srgbClr val="7F7F7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Suured muutused käitumises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6"/>
          <p:cNvSpPr txBox="1"/>
          <p:nvPr/>
        </p:nvSpPr>
        <p:spPr>
          <a:xfrm>
            <a:off x="1794629" y="3789917"/>
            <a:ext cx="2139600" cy="116328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7F7F7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300"/>
              <a:buFont typeface="Arial"/>
              <a:buNone/>
            </a:pPr>
            <a:r>
              <a:rPr b="0" i="0" lang="et-EE" sz="13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Näiteks tagasitõmbumine või loobumine tegevustest, mis varem väga meeldisid.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6"/>
          <p:cNvSpPr txBox="1"/>
          <p:nvPr/>
        </p:nvSpPr>
        <p:spPr>
          <a:xfrm>
            <a:off x="6351604" y="3154546"/>
            <a:ext cx="2293200" cy="1435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t-EE" sz="1500" u="none" cap="none" strike="noStrike">
                <a:solidFill>
                  <a:srgbClr val="7F7F7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Kuidas saaksid märgata ohumärke, kui Sa ei näe sõpra silmast silma, näiteks kodust?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4" name="Google Shape;304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595575" y="2223387"/>
            <a:ext cx="396925" cy="722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098625" y="2169788"/>
            <a:ext cx="799300" cy="803475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Google Shape;306;p6"/>
          <p:cNvSpPr/>
          <p:nvPr/>
        </p:nvSpPr>
        <p:spPr>
          <a:xfrm>
            <a:off x="0" y="873353"/>
            <a:ext cx="422644" cy="3396793"/>
          </a:xfrm>
          <a:prstGeom prst="rect">
            <a:avLst/>
          </a:prstGeom>
          <a:solidFill>
            <a:srgbClr val="00A8AA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7"/>
          <p:cNvSpPr txBox="1"/>
          <p:nvPr/>
        </p:nvSpPr>
        <p:spPr>
          <a:xfrm>
            <a:off x="569524" y="607052"/>
            <a:ext cx="3097500" cy="23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14300" lIns="14300" spcFirstLastPara="1" rIns="14300" wrap="square" tIns="143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t-EE" sz="3000" u="none" cap="none" strike="noStrike">
                <a:solidFill>
                  <a:srgbClr val="00A8AA"/>
                </a:solidFill>
                <a:latin typeface="Poppins"/>
                <a:ea typeface="Poppins"/>
                <a:cs typeface="Poppins"/>
                <a:sym typeface="Poppins"/>
              </a:rPr>
              <a:t>Milliseid ohumärke Sa Peetri loos kuulsid?</a:t>
            </a:r>
            <a:endParaRPr b="1" i="0" sz="1900" u="none" cap="none" strike="noStrike">
              <a:solidFill>
                <a:srgbClr val="00A8AA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12" name="Google Shape;312;p7"/>
          <p:cNvSpPr txBox="1"/>
          <p:nvPr/>
        </p:nvSpPr>
        <p:spPr>
          <a:xfrm>
            <a:off x="4028025" y="607049"/>
            <a:ext cx="4536000" cy="3929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95275" lvl="0" marL="29527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D89"/>
              </a:buClr>
              <a:buSzPts val="1950"/>
              <a:buFont typeface="Arial"/>
              <a:buChar char="•"/>
            </a:pPr>
            <a:r>
              <a:rPr b="1" i="0" lang="et-EE" sz="1500" u="none" cap="none" strike="noStrike">
                <a:solidFill>
                  <a:srgbClr val="008D89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Ärevus;</a:t>
            </a:r>
            <a:endParaRPr b="0" i="0" sz="400" u="none" cap="none" strike="noStrike">
              <a:solidFill>
                <a:srgbClr val="7F7F7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247650" lvl="0" marL="2540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8D89"/>
              </a:buClr>
              <a:buSzPts val="1950"/>
              <a:buFont typeface="Arial"/>
              <a:buChar char="•"/>
            </a:pPr>
            <a:r>
              <a:rPr b="1" i="0" lang="et-EE" sz="1500" u="none" cap="none" strike="noStrike">
                <a:solidFill>
                  <a:srgbClr val="008D89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koolist eemale hoidmine ja sealt puudumine;</a:t>
            </a:r>
            <a:endParaRPr b="0" i="0" sz="400" u="none" cap="none" strike="noStrike">
              <a:solidFill>
                <a:srgbClr val="7F7F7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247650" lvl="0" marL="2540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8D89"/>
              </a:buClr>
              <a:buSzPts val="1950"/>
              <a:buFont typeface="Arial"/>
              <a:buChar char="•"/>
            </a:pPr>
            <a:r>
              <a:rPr b="1" i="0" lang="et-EE" sz="1500" u="none" cap="none" strike="noStrike">
                <a:solidFill>
                  <a:srgbClr val="008D89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liigne pidutsemine;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47650" lvl="0" marL="2540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8D89"/>
              </a:buClr>
              <a:buSzPts val="1950"/>
              <a:buFont typeface="Arial"/>
              <a:buChar char="•"/>
            </a:pPr>
            <a:r>
              <a:rPr b="1" i="0" lang="et-EE" sz="1500" u="none" cap="none" strike="noStrike">
                <a:solidFill>
                  <a:srgbClr val="008D89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liigne arvutimängude mängimine;</a:t>
            </a:r>
            <a:endParaRPr b="0" i="0" sz="400" u="none" cap="none" strike="noStrike">
              <a:solidFill>
                <a:srgbClr val="7F7F7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247650" lvl="0" marL="2540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8D89"/>
              </a:buClr>
              <a:buSzPts val="1950"/>
              <a:buFont typeface="Arial"/>
              <a:buChar char="•"/>
            </a:pPr>
            <a:r>
              <a:rPr b="1" i="0" lang="et-EE" sz="1500" u="none" cap="none" strike="noStrike">
                <a:solidFill>
                  <a:srgbClr val="008D89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ebamugavustunne nii koolis, sõpradega, kui ka kodus;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47650" lvl="0" marL="2540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8D89"/>
              </a:buClr>
              <a:buSzPts val="1950"/>
              <a:buFont typeface="Arial"/>
              <a:buChar char="•"/>
            </a:pPr>
            <a:r>
              <a:rPr b="1" i="0" lang="et-EE" sz="1500" u="none" cap="none" strike="noStrike">
                <a:solidFill>
                  <a:srgbClr val="008D89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väsimus;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47650" lvl="0" marL="2540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8D89"/>
              </a:buClr>
              <a:buSzPts val="1950"/>
              <a:buFont typeface="Arial"/>
              <a:buChar char="•"/>
            </a:pPr>
            <a:r>
              <a:rPr b="1" i="0" lang="et-EE" sz="1500" u="none" cap="none" strike="noStrike">
                <a:solidFill>
                  <a:srgbClr val="008D89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energia ei taastunud magades;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47650" lvl="0" marL="2540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8D89"/>
              </a:buClr>
              <a:buSzPts val="1950"/>
              <a:buFont typeface="Arial"/>
              <a:buChar char="•"/>
            </a:pPr>
            <a:r>
              <a:rPr b="1" i="0" lang="et-EE" sz="1500" u="none" cap="none" strike="noStrike">
                <a:solidFill>
                  <a:srgbClr val="008D89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kõik jooksis justkui üksteise otsa;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47650" lvl="0" marL="2540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8D89"/>
              </a:buClr>
              <a:buSzPts val="1950"/>
              <a:buFont typeface="Arial"/>
              <a:buChar char="•"/>
            </a:pPr>
            <a:r>
              <a:rPr b="1" i="0" lang="et-EE" sz="1500" u="none" cap="none" strike="noStrike">
                <a:solidFill>
                  <a:srgbClr val="008D89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suitsiidsus - Peeter ei tahtnud enam nii jätkata.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23825" lvl="0" marL="2540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8D89"/>
              </a:buClr>
              <a:buSzPts val="1950"/>
              <a:buFont typeface="Arial"/>
              <a:buNone/>
            </a:pPr>
            <a:r>
              <a:t/>
            </a:r>
            <a:endParaRPr b="1" i="0" sz="1500" u="none" cap="none" strike="noStrike">
              <a:solidFill>
                <a:srgbClr val="008D89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-123825" lvl="0" marL="2540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8D89"/>
              </a:buClr>
              <a:buSzPts val="1950"/>
              <a:buFont typeface="Arial"/>
              <a:buNone/>
            </a:pPr>
            <a:r>
              <a:t/>
            </a:r>
            <a:endParaRPr b="1" i="0" sz="1500" u="none" cap="none" strike="noStrike">
              <a:solidFill>
                <a:srgbClr val="008D89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-123825" lvl="0" marL="2540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8D89"/>
              </a:buClr>
              <a:buSzPts val="1950"/>
              <a:buFont typeface="Arial"/>
              <a:buNone/>
            </a:pPr>
            <a:r>
              <a:t/>
            </a:r>
            <a:endParaRPr b="1" i="0" sz="1500" u="none" cap="none" strike="noStrike">
              <a:solidFill>
                <a:srgbClr val="008D89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-123825" lvl="0" marL="2540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8D89"/>
              </a:buClr>
              <a:buSzPts val="1950"/>
              <a:buFont typeface="Arial"/>
              <a:buNone/>
            </a:pPr>
            <a:r>
              <a:t/>
            </a:r>
            <a:endParaRPr b="1" i="0" sz="1500" u="none" cap="none" strike="noStrike">
              <a:solidFill>
                <a:srgbClr val="008D89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t-EE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t-EE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500" u="none" cap="none" strike="noStrike">
              <a:solidFill>
                <a:srgbClr val="7F7F7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descr="A person in a blue shirt&#10;&#10;Description automatically generated with medium confidence" id="313" name="Google Shape;313;p7"/>
          <p:cNvPicPr preferRelativeResize="0"/>
          <p:nvPr/>
        </p:nvPicPr>
        <p:blipFill rotWithShape="1">
          <a:blip r:embed="rId3">
            <a:alphaModFix/>
          </a:blip>
          <a:srcRect b="14" l="0" r="10" t="0"/>
          <a:stretch/>
        </p:blipFill>
        <p:spPr>
          <a:xfrm>
            <a:off x="628649" y="2731127"/>
            <a:ext cx="2979255" cy="17045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8"/>
          <p:cNvSpPr/>
          <p:nvPr/>
        </p:nvSpPr>
        <p:spPr>
          <a:xfrm>
            <a:off x="574279" y="2104880"/>
            <a:ext cx="3930600" cy="253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" name="Google Shape;319;p8"/>
          <p:cNvSpPr/>
          <p:nvPr/>
        </p:nvSpPr>
        <p:spPr>
          <a:xfrm>
            <a:off x="4726843" y="2104880"/>
            <a:ext cx="3854700" cy="2538000"/>
          </a:xfrm>
          <a:prstGeom prst="rect">
            <a:avLst/>
          </a:prstGeom>
          <a:solidFill>
            <a:srgbClr val="00A8AA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A8A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0" name="Google Shape;320;p8"/>
          <p:cNvSpPr txBox="1"/>
          <p:nvPr/>
        </p:nvSpPr>
        <p:spPr>
          <a:xfrm>
            <a:off x="808350" y="652125"/>
            <a:ext cx="7527300" cy="12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14300" lIns="14300" spcFirstLastPara="1" rIns="14300" wrap="square" tIns="143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t-EE" sz="3000" u="none" cap="none" strike="noStrike">
                <a:solidFill>
                  <a:srgbClr val="00A8AA"/>
                </a:solidFill>
                <a:latin typeface="Poppins"/>
                <a:ea typeface="Poppins"/>
                <a:cs typeface="Poppins"/>
                <a:sym typeface="Poppins"/>
              </a:rPr>
              <a:t>Mis vahe on kurbusel ja depressioonil?</a:t>
            </a:r>
            <a:endParaRPr b="0" i="0" sz="1900" u="none" cap="none" strike="noStrike">
              <a:solidFill>
                <a:srgbClr val="00A8AA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21" name="Google Shape;321;p8"/>
          <p:cNvSpPr/>
          <p:nvPr/>
        </p:nvSpPr>
        <p:spPr>
          <a:xfrm>
            <a:off x="922934" y="2356444"/>
            <a:ext cx="2035800" cy="4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et-EE" sz="1900" u="none" cap="none" strike="noStrike">
                <a:solidFill>
                  <a:srgbClr val="00A8AA"/>
                </a:solidFill>
                <a:latin typeface="Poppins"/>
                <a:ea typeface="Poppins"/>
                <a:cs typeface="Poppins"/>
                <a:sym typeface="Poppins"/>
              </a:rPr>
              <a:t>Kurbus</a:t>
            </a:r>
            <a:endParaRPr b="0" i="0" sz="1100" u="none" cap="none" strike="noStrike">
              <a:solidFill>
                <a:srgbClr val="00A8A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Google Shape;322;p8"/>
          <p:cNvSpPr/>
          <p:nvPr/>
        </p:nvSpPr>
        <p:spPr>
          <a:xfrm>
            <a:off x="5087007" y="2356444"/>
            <a:ext cx="2433300" cy="402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et-EE" sz="1900" u="none" cap="none" strike="noStrike">
                <a:solidFill>
                  <a:srgbClr val="F7A400"/>
                </a:solidFill>
                <a:latin typeface="Poppins"/>
                <a:ea typeface="Poppins"/>
                <a:cs typeface="Poppins"/>
                <a:sym typeface="Poppins"/>
              </a:rPr>
              <a:t>Depressioon</a:t>
            </a:r>
            <a:endParaRPr b="0" i="0" sz="1100" u="none" cap="none" strike="noStrike">
              <a:solidFill>
                <a:srgbClr val="F7A4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" name="Google Shape;323;p8"/>
          <p:cNvSpPr txBox="1"/>
          <p:nvPr/>
        </p:nvSpPr>
        <p:spPr>
          <a:xfrm>
            <a:off x="930071" y="2822027"/>
            <a:ext cx="3219000" cy="1821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400"/>
              <a:buFont typeface="Arial"/>
              <a:buNone/>
            </a:pPr>
            <a:r>
              <a:t/>
            </a:r>
            <a:endParaRPr b="0" i="0" sz="400" u="none" cap="none" strike="noStrike">
              <a:solidFill>
                <a:srgbClr val="7F7F7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171450" lvl="0" marL="177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500"/>
              <a:buFont typeface="Arial"/>
              <a:buChar char="•"/>
            </a:pPr>
            <a:r>
              <a:rPr b="0" i="0" lang="et-EE" sz="15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kõigi inimeste elu loomulik osa;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52400" lvl="0" marL="177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7F7F7F"/>
              </a:buClr>
              <a:buSzPts val="400"/>
              <a:buFont typeface="Arial"/>
              <a:buNone/>
            </a:pPr>
            <a:r>
              <a:t/>
            </a:r>
            <a:endParaRPr b="0" i="0" sz="400" u="none" cap="none" strike="noStrike">
              <a:solidFill>
                <a:srgbClr val="7F7F7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171450" lvl="0" marL="177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7F7F7F"/>
              </a:buClr>
              <a:buSzPts val="1500"/>
              <a:buFont typeface="Arial"/>
              <a:buChar char="•"/>
            </a:pPr>
            <a:r>
              <a:rPr b="0" i="0" lang="et-EE" sz="15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laseb igapäevase eluga edasi minna;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7F7F7F"/>
              </a:buClr>
              <a:buSzPts val="400"/>
              <a:buFont typeface="Arial"/>
              <a:buNone/>
            </a:pPr>
            <a:r>
              <a:t/>
            </a:r>
            <a:endParaRPr b="0" i="0" sz="400" u="none" cap="none" strike="noStrike">
              <a:solidFill>
                <a:srgbClr val="7F7F7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171450" lvl="0" marL="177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7F7F7F"/>
              </a:buClr>
              <a:buSzPts val="1500"/>
              <a:buFont typeface="Arial"/>
              <a:buChar char="•"/>
            </a:pPr>
            <a:r>
              <a:rPr b="0" i="0" lang="et-EE" sz="15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ajutine, mööduv tunne.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7F7F7F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7F7F7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76200" lvl="0" marL="177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7F7F7F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7F7F7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24" name="Google Shape;324;p8"/>
          <p:cNvSpPr txBox="1"/>
          <p:nvPr/>
        </p:nvSpPr>
        <p:spPr>
          <a:xfrm>
            <a:off x="5087007" y="2821497"/>
            <a:ext cx="3134400" cy="18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171450" lvl="0" marL="177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</a:pPr>
            <a:r>
              <a:rPr b="0" i="0" lang="et-EE" sz="15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kestab kaks nädalat või kauem;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52400" lvl="0" marL="177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7F7F7F"/>
              </a:buClr>
              <a:buSzPts val="400"/>
              <a:buFont typeface="Arial"/>
              <a:buNone/>
            </a:pPr>
            <a:r>
              <a:t/>
            </a:r>
            <a:endParaRPr b="0" i="0" sz="4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171450" lvl="0" marL="177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</a:pPr>
            <a:r>
              <a:rPr b="0" i="0" lang="et-EE" sz="15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tõsine tervislik seisund, mis mõjutab keha ja vaimu;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52400" lvl="0" marL="177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7F7F7F"/>
              </a:buClr>
              <a:buSzPts val="400"/>
              <a:buFont typeface="Arial"/>
              <a:buNone/>
            </a:pPr>
            <a:r>
              <a:t/>
            </a:r>
            <a:endParaRPr b="0" i="0" sz="4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171450" lvl="0" marL="177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</a:pPr>
            <a:r>
              <a:rPr b="0" i="0" lang="et-EE" sz="15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vajab kindlasti ravi.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1_Custom Design">
  <a:themeElements>
    <a:clrScheme name="Custom 1">
      <a:dk1>
        <a:srgbClr val="00A9AA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6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4_Custom Design">
  <a:themeElements>
    <a:clrScheme name="Custom 1">
      <a:dk1>
        <a:srgbClr val="00A9AA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Tiiu Sikemäe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5226744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S9.1.2</vt:lpwstr>
  </property>
  <property fmtid="{D5CDD505-2E9C-101B-9397-08002B2CF9AE}" pid="5" name="_AdHocReviewCycleID">
    <vt:i4>168490549</vt:i4>
  </property>
  <property fmtid="{D5CDD505-2E9C-101B-9397-08002B2CF9AE}" pid="6" name="_AuthorEmail">
    <vt:lpwstr>tiiu.sikemae@sotsiaalkindlustusamet.ee</vt:lpwstr>
  </property>
  <property fmtid="{D5CDD505-2E9C-101B-9397-08002B2CF9AE}" pid="7" name="_AuthorEmailDisplayName">
    <vt:lpwstr>Tiiu Sikemäe</vt:lpwstr>
  </property>
  <property fmtid="{D5CDD505-2E9C-101B-9397-08002B2CF9AE}" pid="8" name="_EmailSubject">
    <vt:lpwstr>SOS materjalid</vt:lpwstr>
  </property>
  <property fmtid="{D5CDD505-2E9C-101B-9397-08002B2CF9AE}" pid="9" name="_NewReviewCycle">
    <vt:lpwstr/>
  </property>
</Properties>
</file>